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65"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94660"/>
  </p:normalViewPr>
  <p:slideViewPr>
    <p:cSldViewPr snapToGrid="0">
      <p:cViewPr varScale="1">
        <p:scale>
          <a:sx n="91" d="100"/>
          <a:sy n="91" d="100"/>
        </p:scale>
        <p:origin x="23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A58F18-D789-45BF-A3BB-2B0BBE773691}" type="datetimeFigureOut">
              <a:rPr lang="en-IN" smtClean="0"/>
              <a:t>02-12-2024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569663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58F18-D789-45BF-A3BB-2B0BBE773691}" type="datetimeFigureOut">
              <a:rPr lang="en-IN" smtClean="0"/>
              <a:t>02-12-2024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2690012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58F18-D789-45BF-A3BB-2B0BBE773691}" type="datetimeFigureOut">
              <a:rPr lang="en-IN" smtClean="0"/>
              <a:t>02-12-2024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137861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58F18-D789-45BF-A3BB-2B0BBE773691}" type="datetimeFigureOut">
              <a:rPr lang="en-IN" smtClean="0"/>
              <a:t>02-12-2024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681644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58F18-D789-45BF-A3BB-2B0BBE773691}" type="datetimeFigureOut">
              <a:rPr lang="en-IN" smtClean="0"/>
              <a:t>02-12-2024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224730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A58F18-D789-45BF-A3BB-2B0BBE773691}" type="datetimeFigureOut">
              <a:rPr lang="en-IN" smtClean="0"/>
              <a:t>02-12-2024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309214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A58F18-D789-45BF-A3BB-2B0BBE773691}" type="datetimeFigureOut">
              <a:rPr lang="en-IN" smtClean="0"/>
              <a:t>02-12-2024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1038262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A58F18-D789-45BF-A3BB-2B0BBE773691}" type="datetimeFigureOut">
              <a:rPr lang="en-IN" smtClean="0"/>
              <a:t>02-12-2024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2927691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58F18-D789-45BF-A3BB-2B0BBE773691}" type="datetimeFigureOut">
              <a:rPr lang="en-IN" smtClean="0"/>
              <a:t>02-12-2024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1170459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58F18-D789-45BF-A3BB-2B0BBE773691}" type="datetimeFigureOut">
              <a:rPr lang="en-IN" smtClean="0"/>
              <a:t>02-12-2024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921992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58F18-D789-45BF-A3BB-2B0BBE773691}" type="datetimeFigureOut">
              <a:rPr lang="en-IN" smtClean="0"/>
              <a:t>02-12-2024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93BDAFC-F2C7-4546-8B7B-F38F69784826}" type="slidenum">
              <a:rPr lang="en-IN" smtClean="0"/>
              <a:t>‹#›</a:t>
            </a:fld>
            <a:endParaRPr lang="en-IN"/>
          </a:p>
        </p:txBody>
      </p:sp>
    </p:spTree>
    <p:extLst>
      <p:ext uri="{BB962C8B-B14F-4D97-AF65-F5344CB8AC3E}">
        <p14:creationId xmlns:p14="http://schemas.microsoft.com/office/powerpoint/2010/main" val="595814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A58F18-D789-45BF-A3BB-2B0BBE773691}" type="datetimeFigureOut">
              <a:rPr lang="en-IN" smtClean="0"/>
              <a:t>02-12-2024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3BDAFC-F2C7-4546-8B7B-F38F69784826}" type="slidenum">
              <a:rPr lang="en-IN" smtClean="0"/>
              <a:t>‹#›</a:t>
            </a:fld>
            <a:endParaRPr lang="en-IN"/>
          </a:p>
        </p:txBody>
      </p:sp>
    </p:spTree>
    <p:extLst>
      <p:ext uri="{BB962C8B-B14F-4D97-AF65-F5344CB8AC3E}">
        <p14:creationId xmlns:p14="http://schemas.microsoft.com/office/powerpoint/2010/main" val="9981263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hyperlink" Target="https://www.youtube.com/watch?v=LRW4ihwUnHo&amp;t=35s" TargetMode="External"/><Relationship Id="rId4" Type="http://schemas.openxmlformats.org/officeDocument/2006/relationships/hyperlink" Target="https://www.kaggle.com/spscientist/students-performance-in-exams" TargetMode="External"/></Relationships>
</file>

<file path=ppt/slides/_rels/slide15.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38.sv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mailto:satishnagar248@gmail.com" TargetMode="External"/><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4.png"/><Relationship Id="rId12"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9.xml"/><Relationship Id="rId5" Type="http://schemas.openxmlformats.org/officeDocument/2006/relationships/slide" Target="slide4.xml"/><Relationship Id="rId1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4.png"/><Relationship Id="rId14" Type="http://schemas.openxmlformats.org/officeDocument/2006/relationships/slide" Target="slide10.xml"/></Relationships>
</file>

<file path=ppt/slides/_rels/slide3.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10.png"/><Relationship Id="rId1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9.png"/><Relationship Id="rId17" Type="http://schemas.openxmlformats.org/officeDocument/2006/relationships/slide" Target="slide15.xml"/><Relationship Id="rId2" Type="http://schemas.openxmlformats.org/officeDocument/2006/relationships/image" Target="../media/image2.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slide" Target="slide13.xml"/><Relationship Id="rId5" Type="http://schemas.openxmlformats.org/officeDocument/2006/relationships/slide" Target="slide11.xml"/><Relationship Id="rId1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slide" Target="slide14.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svg"/><Relationship Id="rId7" Type="http://schemas.openxmlformats.org/officeDocument/2006/relationships/slide" Target="slide6.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slide" Target="slide5.xm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064880-430E-6AD3-F05D-5EF0165A547B}"/>
              </a:ext>
            </a:extLst>
          </p:cNvPr>
          <p:cNvSpPr txBox="1"/>
          <p:nvPr/>
        </p:nvSpPr>
        <p:spPr>
          <a:xfrm>
            <a:off x="579120" y="3332480"/>
            <a:ext cx="3647440" cy="646331"/>
          </a:xfrm>
          <a:prstGeom prst="rect">
            <a:avLst/>
          </a:prstGeom>
          <a:noFill/>
        </p:spPr>
        <p:txBody>
          <a:bodyPr wrap="square" rtlCol="0">
            <a:spAutoFit/>
          </a:bodyPr>
          <a:lstStyle/>
          <a:p>
            <a:r>
              <a:rPr lang="en-IN" b="1" dirty="0"/>
              <a:t>TASK-3</a:t>
            </a:r>
          </a:p>
          <a:p>
            <a:endParaRPr lang="en-IN" b="1" dirty="0"/>
          </a:p>
        </p:txBody>
      </p:sp>
      <p:sp>
        <p:nvSpPr>
          <p:cNvPr id="5" name="TextBox 4">
            <a:extLst>
              <a:ext uri="{FF2B5EF4-FFF2-40B4-BE49-F238E27FC236}">
                <a16:creationId xmlns:a16="http://schemas.microsoft.com/office/drawing/2014/main" id="{66E7DC5E-FA66-C024-597B-2B8BBFF639A2}"/>
              </a:ext>
            </a:extLst>
          </p:cNvPr>
          <p:cNvSpPr txBox="1"/>
          <p:nvPr/>
        </p:nvSpPr>
        <p:spPr>
          <a:xfrm>
            <a:off x="518160" y="3627120"/>
            <a:ext cx="8422640" cy="1015663"/>
          </a:xfrm>
          <a:prstGeom prst="rect">
            <a:avLst/>
          </a:prstGeom>
          <a:noFill/>
        </p:spPr>
        <p:txBody>
          <a:bodyPr wrap="square" rtlCol="0">
            <a:spAutoFit/>
          </a:bodyPr>
          <a:lstStyle/>
          <a:p>
            <a:r>
              <a:rPr lang="en-IN" sz="6000" b="0" i="0" dirty="0">
                <a:effectLst/>
                <a:latin typeface="Aharoni" panose="02010803020104030203" pitchFamily="2" charset="-79"/>
                <a:cs typeface="Aharoni" panose="02010803020104030203" pitchFamily="2" charset="-79"/>
              </a:rPr>
              <a:t>Predictive </a:t>
            </a:r>
            <a:r>
              <a:rPr lang="en-IN" sz="6000" b="0" i="0" dirty="0" err="1">
                <a:effectLst/>
                <a:latin typeface="Aharoni" panose="02010803020104030203" pitchFamily="2" charset="-79"/>
                <a:cs typeface="Aharoni" panose="02010803020104030203" pitchFamily="2" charset="-79"/>
              </a:rPr>
              <a:t>Modeling</a:t>
            </a:r>
            <a:endParaRPr lang="en-IN" sz="6000" b="0" i="0" dirty="0">
              <a:effectLst/>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56BFBCD2-104F-05A2-CFB6-93102B254A52}"/>
              </a:ext>
            </a:extLst>
          </p:cNvPr>
          <p:cNvSpPr txBox="1"/>
          <p:nvPr/>
        </p:nvSpPr>
        <p:spPr>
          <a:xfrm>
            <a:off x="731520" y="4561840"/>
            <a:ext cx="6807200" cy="1200329"/>
          </a:xfrm>
          <a:prstGeom prst="rect">
            <a:avLst/>
          </a:prstGeom>
          <a:solidFill>
            <a:schemeClr val="tx2">
              <a:lumMod val="25000"/>
            </a:schemeClr>
          </a:solidFill>
        </p:spPr>
        <p:txBody>
          <a:bodyPr wrap="square" rtlCol="0">
            <a:spAutoFit/>
          </a:bodyPr>
          <a:lstStyle/>
          <a:p>
            <a:r>
              <a:rPr lang="en-US" sz="2400" b="1" dirty="0"/>
              <a:t>SATISH NAGAR</a:t>
            </a:r>
          </a:p>
          <a:p>
            <a:r>
              <a:rPr lang="en-US" sz="2400" b="1" dirty="0"/>
              <a:t>DATA SCIENCE INTERN</a:t>
            </a:r>
          </a:p>
          <a:p>
            <a:r>
              <a:rPr lang="en-US" sz="2400" b="1" dirty="0"/>
              <a:t>AT HACKVEDA</a:t>
            </a:r>
          </a:p>
        </p:txBody>
      </p:sp>
      <p:pic>
        <p:nvPicPr>
          <p:cNvPr id="7" name="Picture 6">
            <a:extLst>
              <a:ext uri="{FF2B5EF4-FFF2-40B4-BE49-F238E27FC236}">
                <a16:creationId xmlns:a16="http://schemas.microsoft.com/office/drawing/2014/main" id="{319D1D95-7597-12A9-2767-F40DD54C3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9846" y="327944"/>
            <a:ext cx="2451856" cy="1358244"/>
          </a:xfrm>
          <a:prstGeom prst="rect">
            <a:avLst/>
          </a:prstGeom>
        </p:spPr>
      </p:pic>
    </p:spTree>
    <p:extLst>
      <p:ext uri="{BB962C8B-B14F-4D97-AF65-F5344CB8AC3E}">
        <p14:creationId xmlns:p14="http://schemas.microsoft.com/office/powerpoint/2010/main" val="456637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C4CEED1-8C0A-A817-4F13-404DCA6ED0DF}"/>
              </a:ext>
            </a:extLst>
          </p:cNvPr>
          <p:cNvSpPr/>
          <p:nvPr/>
        </p:nvSpPr>
        <p:spPr>
          <a:xfrm>
            <a:off x="5009744" y="398835"/>
            <a:ext cx="5873609" cy="2422187"/>
          </a:xfrm>
          <a:prstGeom prst="roundRect">
            <a:avLst/>
          </a:prstGeom>
          <a:solidFill>
            <a:schemeClr val="accent5">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2000" b="1" i="0" dirty="0">
                <a:solidFill>
                  <a:srgbClr val="ECECEC"/>
                </a:solidFill>
                <a:effectLst/>
                <a:latin typeface="ui-sans-serif"/>
              </a:rPr>
              <a:t>Data Source Overview:</a:t>
            </a:r>
            <a:br>
              <a:rPr lang="en-US" sz="2000" dirty="0"/>
            </a:br>
            <a:r>
              <a:rPr lang="en-US" sz="2000" b="0" i="0" dirty="0">
                <a:solidFill>
                  <a:srgbClr val="ECECEC"/>
                </a:solidFill>
                <a:effectLst/>
                <a:latin typeface="ui-sans-serif"/>
              </a:rPr>
              <a:t>The dataset used for this project is the </a:t>
            </a:r>
            <a:r>
              <a:rPr lang="en-US" sz="2000" b="1" i="0" dirty="0">
                <a:solidFill>
                  <a:srgbClr val="ECECEC"/>
                </a:solidFill>
                <a:effectLst/>
                <a:latin typeface="ui-sans-serif"/>
              </a:rPr>
              <a:t>"Student Performance" dataset</a:t>
            </a:r>
            <a:r>
              <a:rPr lang="en-US" sz="2000" b="0" i="0" dirty="0">
                <a:solidFill>
                  <a:srgbClr val="ECECEC"/>
                </a:solidFill>
                <a:effectLst/>
                <a:latin typeface="ui-sans-serif"/>
              </a:rPr>
              <a:t> from Kaggle. It contains information on students' academic performance, focusing on math, reading, and writing scores.</a:t>
            </a:r>
            <a:endParaRPr lang="en-IN" sz="2000" b="1" dirty="0"/>
          </a:p>
        </p:txBody>
      </p:sp>
      <p:cxnSp>
        <p:nvCxnSpPr>
          <p:cNvPr id="3" name="Straight Connector 2">
            <a:extLst>
              <a:ext uri="{FF2B5EF4-FFF2-40B4-BE49-F238E27FC236}">
                <a16:creationId xmlns:a16="http://schemas.microsoft.com/office/drawing/2014/main" id="{4B007D91-89A6-BA83-C145-B92D7E0FC1E0}"/>
              </a:ext>
            </a:extLst>
          </p:cNvPr>
          <p:cNvCxnSpPr>
            <a:cxnSpLocks/>
          </p:cNvCxnSpPr>
          <p:nvPr/>
        </p:nvCxnSpPr>
        <p:spPr>
          <a:xfrm flipH="1">
            <a:off x="3764280" y="1789889"/>
            <a:ext cx="1251949" cy="61813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8ADF616-87EB-650A-BF6F-D0E05BA08878}"/>
              </a:ext>
            </a:extLst>
          </p:cNvPr>
          <p:cNvCxnSpPr>
            <a:cxnSpLocks/>
          </p:cNvCxnSpPr>
          <p:nvPr/>
        </p:nvCxnSpPr>
        <p:spPr>
          <a:xfrm flipH="1" flipV="1">
            <a:off x="3764280" y="3909060"/>
            <a:ext cx="1261680" cy="6629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82ACEB4-CD31-CA1B-F3BB-A63CFA088482}"/>
              </a:ext>
            </a:extLst>
          </p:cNvPr>
          <p:cNvSpPr/>
          <p:nvPr/>
        </p:nvSpPr>
        <p:spPr>
          <a:xfrm>
            <a:off x="772336" y="1478460"/>
            <a:ext cx="3183255" cy="3259055"/>
          </a:xfrm>
          <a:prstGeom prst="ellipse">
            <a:avLst/>
          </a:prstGeom>
          <a:solidFill>
            <a:srgbClr val="002060">
              <a:alpha val="70000"/>
            </a:srgb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a:p>
            <a:pPr algn="ctr"/>
            <a:endParaRPr lang="en-US" b="1" dirty="0"/>
          </a:p>
          <a:p>
            <a:pPr algn="ctr"/>
            <a:endParaRPr lang="en-US" b="1" dirty="0"/>
          </a:p>
          <a:p>
            <a:pPr algn="ctr"/>
            <a:r>
              <a:rPr lang="en-US" b="1" dirty="0"/>
              <a:t> DATA SET OVERVIEW</a:t>
            </a:r>
            <a:endParaRPr lang="en-IN" b="1" dirty="0"/>
          </a:p>
        </p:txBody>
      </p:sp>
      <p:pic>
        <p:nvPicPr>
          <p:cNvPr id="8" name="Graphic 7" descr="Clipboard with solid fill">
            <a:extLst>
              <a:ext uri="{FF2B5EF4-FFF2-40B4-BE49-F238E27FC236}">
                <a16:creationId xmlns:a16="http://schemas.microsoft.com/office/drawing/2014/main" id="{73DA90AA-245B-09DB-94FB-D147A62016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5168" y="2221253"/>
            <a:ext cx="914400" cy="914400"/>
          </a:xfrm>
          <a:prstGeom prst="rect">
            <a:avLst/>
          </a:prstGeom>
        </p:spPr>
      </p:pic>
      <p:sp>
        <p:nvSpPr>
          <p:cNvPr id="10" name="Rectangle: Rounded Corners 9">
            <a:extLst>
              <a:ext uri="{FF2B5EF4-FFF2-40B4-BE49-F238E27FC236}">
                <a16:creationId xmlns:a16="http://schemas.microsoft.com/office/drawing/2014/main" id="{5FB50D1F-8875-474D-76D3-3F20A927EE51}"/>
              </a:ext>
            </a:extLst>
          </p:cNvPr>
          <p:cNvSpPr/>
          <p:nvPr/>
        </p:nvSpPr>
        <p:spPr>
          <a:xfrm>
            <a:off x="5025960" y="3741915"/>
            <a:ext cx="5873609" cy="2422187"/>
          </a:xfrm>
          <a:prstGeom prst="roundRect">
            <a:avLst/>
          </a:prstGeom>
          <a:solidFill>
            <a:schemeClr val="accent5">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2000" b="1" i="0" dirty="0">
                <a:solidFill>
                  <a:srgbClr val="ECECEC"/>
                </a:solidFill>
                <a:effectLst/>
                <a:latin typeface="ui-sans-serif"/>
              </a:rPr>
              <a:t>Key Features:</a:t>
            </a:r>
          </a:p>
          <a:p>
            <a:pPr algn="l">
              <a:buFont typeface="Arial" panose="020B0604020202020204" pitchFamily="34" charset="0"/>
              <a:buChar char="•"/>
            </a:pPr>
            <a:r>
              <a:rPr lang="en-US" sz="2000" b="1" i="0" dirty="0">
                <a:solidFill>
                  <a:srgbClr val="ECECEC"/>
                </a:solidFill>
                <a:effectLst/>
                <a:latin typeface="ui-sans-serif"/>
              </a:rPr>
              <a:t>Demographics:</a:t>
            </a:r>
            <a:r>
              <a:rPr lang="en-US" sz="2000" b="0" i="0" dirty="0">
                <a:solidFill>
                  <a:srgbClr val="ECECEC"/>
                </a:solidFill>
                <a:effectLst/>
                <a:latin typeface="ui-sans-serif"/>
              </a:rPr>
              <a:t> Gender, race/ethnicity.</a:t>
            </a:r>
          </a:p>
          <a:p>
            <a:pPr algn="l">
              <a:buFont typeface="Arial" panose="020B0604020202020204" pitchFamily="34" charset="0"/>
              <a:buChar char="•"/>
            </a:pPr>
            <a:r>
              <a:rPr lang="en-US" sz="2000" b="1" i="0" dirty="0">
                <a:solidFill>
                  <a:srgbClr val="ECECEC"/>
                </a:solidFill>
                <a:effectLst/>
                <a:latin typeface="ui-sans-serif"/>
              </a:rPr>
              <a:t>Parental Background:</a:t>
            </a:r>
            <a:r>
              <a:rPr lang="en-US" sz="2000" b="0" i="0" dirty="0">
                <a:solidFill>
                  <a:srgbClr val="ECECEC"/>
                </a:solidFill>
                <a:effectLst/>
                <a:latin typeface="ui-sans-serif"/>
              </a:rPr>
              <a:t> Parental level of education.</a:t>
            </a:r>
          </a:p>
          <a:p>
            <a:pPr algn="l">
              <a:buFont typeface="Arial" panose="020B0604020202020204" pitchFamily="34" charset="0"/>
              <a:buChar char="•"/>
            </a:pPr>
            <a:r>
              <a:rPr lang="en-US" sz="2000" b="1" i="0" dirty="0">
                <a:solidFill>
                  <a:srgbClr val="ECECEC"/>
                </a:solidFill>
                <a:effectLst/>
                <a:latin typeface="ui-sans-serif"/>
              </a:rPr>
              <a:t>Resources:</a:t>
            </a:r>
            <a:r>
              <a:rPr lang="en-US" sz="2000" b="0" i="0" dirty="0">
                <a:solidFill>
                  <a:srgbClr val="ECECEC"/>
                </a:solidFill>
                <a:effectLst/>
                <a:latin typeface="ui-sans-serif"/>
              </a:rPr>
              <a:t> Lunch type (standard/reduced).</a:t>
            </a:r>
          </a:p>
          <a:p>
            <a:pPr algn="l">
              <a:buFont typeface="Arial" panose="020B0604020202020204" pitchFamily="34" charset="0"/>
              <a:buChar char="•"/>
            </a:pPr>
            <a:r>
              <a:rPr lang="en-US" sz="2000" b="1" i="0" dirty="0">
                <a:solidFill>
                  <a:srgbClr val="ECECEC"/>
                </a:solidFill>
                <a:effectLst/>
                <a:latin typeface="ui-sans-serif"/>
              </a:rPr>
              <a:t>Preparation:</a:t>
            </a:r>
            <a:r>
              <a:rPr lang="en-US" sz="2000" b="0" i="0" dirty="0">
                <a:solidFill>
                  <a:srgbClr val="ECECEC"/>
                </a:solidFill>
                <a:effectLst/>
                <a:latin typeface="ui-sans-serif"/>
              </a:rPr>
              <a:t> Test preparation course status.</a:t>
            </a:r>
          </a:p>
          <a:p>
            <a:pPr algn="l">
              <a:buFont typeface="Arial" panose="020B0604020202020204" pitchFamily="34" charset="0"/>
              <a:buChar char="•"/>
            </a:pPr>
            <a:r>
              <a:rPr lang="en-US" sz="2000" b="1" i="0" dirty="0">
                <a:solidFill>
                  <a:srgbClr val="ECECEC"/>
                </a:solidFill>
                <a:effectLst/>
                <a:latin typeface="ui-sans-serif"/>
              </a:rPr>
              <a:t>Target Variable:</a:t>
            </a:r>
            <a:r>
              <a:rPr lang="en-US" sz="2000" b="0" i="0" dirty="0">
                <a:solidFill>
                  <a:srgbClr val="ECECEC"/>
                </a:solidFill>
                <a:effectLst/>
                <a:latin typeface="ui-sans-serif"/>
              </a:rPr>
              <a:t> Math score.</a:t>
            </a:r>
          </a:p>
        </p:txBody>
      </p:sp>
    </p:spTree>
    <p:extLst>
      <p:ext uri="{BB962C8B-B14F-4D97-AF65-F5344CB8AC3E}">
        <p14:creationId xmlns:p14="http://schemas.microsoft.com/office/powerpoint/2010/main" val="4207942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99F7760-2F1C-24A4-E0A9-8C567A3E85C0}"/>
              </a:ext>
            </a:extLst>
          </p:cNvPr>
          <p:cNvSpPr/>
          <p:nvPr/>
        </p:nvSpPr>
        <p:spPr>
          <a:xfrm>
            <a:off x="816471" y="611141"/>
            <a:ext cx="10359525" cy="5322732"/>
          </a:xfrm>
          <a:prstGeom prst="roundRect">
            <a:avLst/>
          </a:prstGeom>
          <a:solidFill>
            <a:srgbClr val="00206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63379902-B5F3-2B13-5128-E3E74F63CAC9}"/>
              </a:ext>
            </a:extLst>
          </p:cNvPr>
          <p:cNvSpPr txBox="1"/>
          <p:nvPr/>
        </p:nvSpPr>
        <p:spPr>
          <a:xfrm>
            <a:off x="2316480" y="815825"/>
            <a:ext cx="7366000" cy="523220"/>
          </a:xfrm>
          <a:prstGeom prst="rect">
            <a:avLst/>
          </a:prstGeom>
          <a:noFill/>
        </p:spPr>
        <p:txBody>
          <a:bodyPr wrap="square" rtlCol="0">
            <a:spAutoFit/>
          </a:bodyPr>
          <a:lstStyle/>
          <a:p>
            <a:pPr algn="ctr"/>
            <a:r>
              <a:rPr lang="en-IN" sz="2800" b="1" u="sng" dirty="0"/>
              <a:t>FLOW OF PROJECT </a:t>
            </a:r>
          </a:p>
        </p:txBody>
      </p:sp>
      <p:sp>
        <p:nvSpPr>
          <p:cNvPr id="4" name="TextBox 3">
            <a:extLst>
              <a:ext uri="{FF2B5EF4-FFF2-40B4-BE49-F238E27FC236}">
                <a16:creationId xmlns:a16="http://schemas.microsoft.com/office/drawing/2014/main" id="{3196EEA1-426A-E9B7-37E9-42ABA00373D3}"/>
              </a:ext>
            </a:extLst>
          </p:cNvPr>
          <p:cNvSpPr txBox="1"/>
          <p:nvPr/>
        </p:nvSpPr>
        <p:spPr>
          <a:xfrm>
            <a:off x="914400" y="1452880"/>
            <a:ext cx="2123440" cy="646331"/>
          </a:xfrm>
          <a:prstGeom prst="rect">
            <a:avLst/>
          </a:prstGeom>
          <a:noFill/>
        </p:spPr>
        <p:txBody>
          <a:bodyPr wrap="square" rtlCol="0">
            <a:spAutoFit/>
          </a:bodyPr>
          <a:lstStyle/>
          <a:p>
            <a:r>
              <a:rPr lang="en-IN" b="1" dirty="0"/>
              <a:t>Importing required </a:t>
            </a:r>
          </a:p>
          <a:p>
            <a:r>
              <a:rPr lang="en-IN" b="1" dirty="0"/>
              <a:t>libraries </a:t>
            </a:r>
          </a:p>
        </p:txBody>
      </p:sp>
      <p:cxnSp>
        <p:nvCxnSpPr>
          <p:cNvPr id="6" name="Straight Arrow Connector 5">
            <a:extLst>
              <a:ext uri="{FF2B5EF4-FFF2-40B4-BE49-F238E27FC236}">
                <a16:creationId xmlns:a16="http://schemas.microsoft.com/office/drawing/2014/main" id="{36E3375C-49CE-2F9D-1E31-C4E3E262AFF4}"/>
              </a:ext>
            </a:extLst>
          </p:cNvPr>
          <p:cNvCxnSpPr>
            <a:cxnSpLocks/>
          </p:cNvCxnSpPr>
          <p:nvPr/>
        </p:nvCxnSpPr>
        <p:spPr>
          <a:xfrm>
            <a:off x="3037840" y="1694766"/>
            <a:ext cx="853440" cy="1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03700EE-D502-78C6-6074-EB3918AF6E60}"/>
              </a:ext>
            </a:extLst>
          </p:cNvPr>
          <p:cNvSpPr txBox="1"/>
          <p:nvPr/>
        </p:nvSpPr>
        <p:spPr>
          <a:xfrm>
            <a:off x="4084320" y="1534160"/>
            <a:ext cx="1930400" cy="369332"/>
          </a:xfrm>
          <a:prstGeom prst="rect">
            <a:avLst/>
          </a:prstGeom>
          <a:noFill/>
        </p:spPr>
        <p:txBody>
          <a:bodyPr wrap="square" rtlCol="0">
            <a:spAutoFit/>
          </a:bodyPr>
          <a:lstStyle/>
          <a:p>
            <a:r>
              <a:rPr lang="en-IN" b="1" dirty="0"/>
              <a:t>Dataset details</a:t>
            </a:r>
          </a:p>
        </p:txBody>
      </p:sp>
      <p:cxnSp>
        <p:nvCxnSpPr>
          <p:cNvPr id="8" name="Straight Arrow Connector 7">
            <a:extLst>
              <a:ext uri="{FF2B5EF4-FFF2-40B4-BE49-F238E27FC236}">
                <a16:creationId xmlns:a16="http://schemas.microsoft.com/office/drawing/2014/main" id="{3068FA89-F4CA-D10B-D490-BC4C4CA3F30F}"/>
              </a:ext>
            </a:extLst>
          </p:cNvPr>
          <p:cNvCxnSpPr>
            <a:cxnSpLocks/>
          </p:cNvCxnSpPr>
          <p:nvPr/>
        </p:nvCxnSpPr>
        <p:spPr>
          <a:xfrm>
            <a:off x="5720080" y="1725246"/>
            <a:ext cx="853440" cy="1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160357-4460-7B16-7EAA-7F698B863DB8}"/>
              </a:ext>
            </a:extLst>
          </p:cNvPr>
          <p:cNvSpPr txBox="1"/>
          <p:nvPr/>
        </p:nvSpPr>
        <p:spPr>
          <a:xfrm>
            <a:off x="6695440" y="1452880"/>
            <a:ext cx="1645920" cy="646331"/>
          </a:xfrm>
          <a:prstGeom prst="rect">
            <a:avLst/>
          </a:prstGeom>
          <a:noFill/>
        </p:spPr>
        <p:txBody>
          <a:bodyPr wrap="square" rtlCol="0">
            <a:spAutoFit/>
          </a:bodyPr>
          <a:lstStyle/>
          <a:p>
            <a:r>
              <a:rPr lang="en-IN" b="1" dirty="0"/>
              <a:t>Detection of Missing values</a:t>
            </a:r>
          </a:p>
        </p:txBody>
      </p:sp>
      <p:cxnSp>
        <p:nvCxnSpPr>
          <p:cNvPr id="10" name="Straight Arrow Connector 9">
            <a:extLst>
              <a:ext uri="{FF2B5EF4-FFF2-40B4-BE49-F238E27FC236}">
                <a16:creationId xmlns:a16="http://schemas.microsoft.com/office/drawing/2014/main" id="{E25DB900-D2C8-57A3-9FE9-C6124F22AE9C}"/>
              </a:ext>
            </a:extLst>
          </p:cNvPr>
          <p:cNvCxnSpPr>
            <a:cxnSpLocks/>
          </p:cNvCxnSpPr>
          <p:nvPr/>
        </p:nvCxnSpPr>
        <p:spPr>
          <a:xfrm>
            <a:off x="8331200" y="1765886"/>
            <a:ext cx="853440" cy="1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3D9D6-740E-C4CC-8317-A5386CA36C90}"/>
              </a:ext>
            </a:extLst>
          </p:cNvPr>
          <p:cNvSpPr txBox="1"/>
          <p:nvPr/>
        </p:nvSpPr>
        <p:spPr>
          <a:xfrm>
            <a:off x="9398000" y="1473200"/>
            <a:ext cx="1717040" cy="646331"/>
          </a:xfrm>
          <a:prstGeom prst="rect">
            <a:avLst/>
          </a:prstGeom>
          <a:noFill/>
        </p:spPr>
        <p:txBody>
          <a:bodyPr wrap="square" rtlCol="0">
            <a:spAutoFit/>
          </a:bodyPr>
          <a:lstStyle/>
          <a:p>
            <a:r>
              <a:rPr lang="en-IN" b="1" dirty="0" err="1"/>
              <a:t>Discriptive</a:t>
            </a:r>
            <a:r>
              <a:rPr lang="en-IN" b="1" dirty="0"/>
              <a:t> statistics </a:t>
            </a:r>
          </a:p>
        </p:txBody>
      </p:sp>
      <p:cxnSp>
        <p:nvCxnSpPr>
          <p:cNvPr id="12" name="Straight Arrow Connector 11">
            <a:extLst>
              <a:ext uri="{FF2B5EF4-FFF2-40B4-BE49-F238E27FC236}">
                <a16:creationId xmlns:a16="http://schemas.microsoft.com/office/drawing/2014/main" id="{71728ED7-1A58-30AA-3D84-CED9D59380E4}"/>
              </a:ext>
            </a:extLst>
          </p:cNvPr>
          <p:cNvCxnSpPr>
            <a:cxnSpLocks/>
          </p:cNvCxnSpPr>
          <p:nvPr/>
        </p:nvCxnSpPr>
        <p:spPr>
          <a:xfrm>
            <a:off x="9875520" y="2119531"/>
            <a:ext cx="0" cy="7151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8C1F651-B214-0069-66CD-DA59851D2DA6}"/>
              </a:ext>
            </a:extLst>
          </p:cNvPr>
          <p:cNvSpPr txBox="1"/>
          <p:nvPr/>
        </p:nvSpPr>
        <p:spPr>
          <a:xfrm>
            <a:off x="9458960" y="2814320"/>
            <a:ext cx="1717036" cy="646331"/>
          </a:xfrm>
          <a:prstGeom prst="rect">
            <a:avLst/>
          </a:prstGeom>
          <a:noFill/>
        </p:spPr>
        <p:txBody>
          <a:bodyPr wrap="square" rtlCol="0">
            <a:spAutoFit/>
          </a:bodyPr>
          <a:lstStyle/>
          <a:p>
            <a:r>
              <a:rPr lang="en-IN" b="1" dirty="0"/>
              <a:t>Data visualization </a:t>
            </a:r>
          </a:p>
        </p:txBody>
      </p:sp>
      <p:cxnSp>
        <p:nvCxnSpPr>
          <p:cNvPr id="17" name="Straight Arrow Connector 16">
            <a:extLst>
              <a:ext uri="{FF2B5EF4-FFF2-40B4-BE49-F238E27FC236}">
                <a16:creationId xmlns:a16="http://schemas.microsoft.com/office/drawing/2014/main" id="{BFAEA08A-2C17-E49B-4D75-9A4D8A8EA6F9}"/>
              </a:ext>
            </a:extLst>
          </p:cNvPr>
          <p:cNvCxnSpPr>
            <a:cxnSpLocks/>
          </p:cNvCxnSpPr>
          <p:nvPr/>
        </p:nvCxnSpPr>
        <p:spPr>
          <a:xfrm flipH="1">
            <a:off x="8382000" y="3068320"/>
            <a:ext cx="8839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D335B9F-03F6-2077-5CA3-99A3907388F6}"/>
              </a:ext>
            </a:extLst>
          </p:cNvPr>
          <p:cNvSpPr txBox="1"/>
          <p:nvPr/>
        </p:nvSpPr>
        <p:spPr>
          <a:xfrm>
            <a:off x="6969760" y="2712720"/>
            <a:ext cx="1188716" cy="646331"/>
          </a:xfrm>
          <a:prstGeom prst="rect">
            <a:avLst/>
          </a:prstGeom>
          <a:noFill/>
        </p:spPr>
        <p:txBody>
          <a:bodyPr wrap="square" rtlCol="0">
            <a:spAutoFit/>
          </a:bodyPr>
          <a:lstStyle/>
          <a:p>
            <a:r>
              <a:rPr lang="en-IN" b="1" dirty="0"/>
              <a:t>Feature</a:t>
            </a:r>
          </a:p>
          <a:p>
            <a:r>
              <a:rPr lang="en-IN" b="1" dirty="0"/>
              <a:t>Selection</a:t>
            </a:r>
          </a:p>
        </p:txBody>
      </p:sp>
      <p:cxnSp>
        <p:nvCxnSpPr>
          <p:cNvPr id="20" name="Straight Arrow Connector 19">
            <a:extLst>
              <a:ext uri="{FF2B5EF4-FFF2-40B4-BE49-F238E27FC236}">
                <a16:creationId xmlns:a16="http://schemas.microsoft.com/office/drawing/2014/main" id="{AD1B531D-4A60-6112-87F3-C1C18EE2D215}"/>
              </a:ext>
            </a:extLst>
          </p:cNvPr>
          <p:cNvCxnSpPr>
            <a:cxnSpLocks/>
          </p:cNvCxnSpPr>
          <p:nvPr/>
        </p:nvCxnSpPr>
        <p:spPr>
          <a:xfrm flipH="1">
            <a:off x="5791200" y="3048000"/>
            <a:ext cx="8839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32A12FD-351D-54B4-6269-AD35244817CF}"/>
              </a:ext>
            </a:extLst>
          </p:cNvPr>
          <p:cNvSpPr txBox="1"/>
          <p:nvPr/>
        </p:nvSpPr>
        <p:spPr>
          <a:xfrm>
            <a:off x="4257040" y="2814320"/>
            <a:ext cx="1402080" cy="369332"/>
          </a:xfrm>
          <a:prstGeom prst="rect">
            <a:avLst/>
          </a:prstGeom>
          <a:noFill/>
        </p:spPr>
        <p:txBody>
          <a:bodyPr wrap="square" rtlCol="0">
            <a:spAutoFit/>
          </a:bodyPr>
          <a:lstStyle/>
          <a:p>
            <a:r>
              <a:rPr lang="en-IN" b="1" dirty="0"/>
              <a:t>Algorithm‘s</a:t>
            </a:r>
          </a:p>
        </p:txBody>
      </p:sp>
      <p:cxnSp>
        <p:nvCxnSpPr>
          <p:cNvPr id="22" name="Straight Arrow Connector 21">
            <a:extLst>
              <a:ext uri="{FF2B5EF4-FFF2-40B4-BE49-F238E27FC236}">
                <a16:creationId xmlns:a16="http://schemas.microsoft.com/office/drawing/2014/main" id="{65DEE31A-F7F4-7DF6-C9F1-BBA274644469}"/>
              </a:ext>
            </a:extLst>
          </p:cNvPr>
          <p:cNvCxnSpPr>
            <a:cxnSpLocks/>
          </p:cNvCxnSpPr>
          <p:nvPr/>
        </p:nvCxnSpPr>
        <p:spPr>
          <a:xfrm flipH="1">
            <a:off x="3058160" y="3027680"/>
            <a:ext cx="8839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9D519EA-3C35-18B7-3CA9-174C28382B58}"/>
              </a:ext>
            </a:extLst>
          </p:cNvPr>
          <p:cNvSpPr txBox="1"/>
          <p:nvPr/>
        </p:nvSpPr>
        <p:spPr>
          <a:xfrm>
            <a:off x="1412244" y="2722880"/>
            <a:ext cx="1381752" cy="646331"/>
          </a:xfrm>
          <a:prstGeom prst="rect">
            <a:avLst/>
          </a:prstGeom>
          <a:noFill/>
        </p:spPr>
        <p:txBody>
          <a:bodyPr wrap="square" rtlCol="0">
            <a:spAutoFit/>
          </a:bodyPr>
          <a:lstStyle/>
          <a:p>
            <a:r>
              <a:rPr lang="en-IN" b="1" dirty="0"/>
              <a:t>Predictive</a:t>
            </a:r>
          </a:p>
          <a:p>
            <a:r>
              <a:rPr lang="en-IN" b="1" dirty="0" err="1"/>
              <a:t>Modeling</a:t>
            </a:r>
            <a:r>
              <a:rPr lang="en-IN" b="1" dirty="0"/>
              <a:t> </a:t>
            </a:r>
          </a:p>
        </p:txBody>
      </p:sp>
      <p:sp>
        <p:nvSpPr>
          <p:cNvPr id="27" name="TextBox 26">
            <a:extLst>
              <a:ext uri="{FF2B5EF4-FFF2-40B4-BE49-F238E27FC236}">
                <a16:creationId xmlns:a16="http://schemas.microsoft.com/office/drawing/2014/main" id="{E3BA4DFF-4D94-4955-A931-FFCDA05F29DC}"/>
              </a:ext>
            </a:extLst>
          </p:cNvPr>
          <p:cNvSpPr txBox="1"/>
          <p:nvPr/>
        </p:nvSpPr>
        <p:spPr>
          <a:xfrm>
            <a:off x="1356360" y="4136490"/>
            <a:ext cx="1330960" cy="369332"/>
          </a:xfrm>
          <a:prstGeom prst="rect">
            <a:avLst/>
          </a:prstGeom>
          <a:noFill/>
        </p:spPr>
        <p:txBody>
          <a:bodyPr wrap="square" rtlCol="0">
            <a:spAutoFit/>
          </a:bodyPr>
          <a:lstStyle/>
          <a:p>
            <a:r>
              <a:rPr lang="en-IN" b="1" dirty="0"/>
              <a:t>Evaluation </a:t>
            </a:r>
          </a:p>
        </p:txBody>
      </p:sp>
      <p:cxnSp>
        <p:nvCxnSpPr>
          <p:cNvPr id="28" name="Straight Arrow Connector 27">
            <a:extLst>
              <a:ext uri="{FF2B5EF4-FFF2-40B4-BE49-F238E27FC236}">
                <a16:creationId xmlns:a16="http://schemas.microsoft.com/office/drawing/2014/main" id="{CCE19CEB-8A03-8D8A-46CE-A9DE45A41667}"/>
              </a:ext>
            </a:extLst>
          </p:cNvPr>
          <p:cNvCxnSpPr>
            <a:cxnSpLocks/>
          </p:cNvCxnSpPr>
          <p:nvPr/>
        </p:nvCxnSpPr>
        <p:spPr>
          <a:xfrm>
            <a:off x="1965960" y="3414931"/>
            <a:ext cx="0" cy="7151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516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9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B1DEA32-0269-4C21-4226-985731CEA95D}"/>
              </a:ext>
            </a:extLst>
          </p:cNvPr>
          <p:cNvSpPr/>
          <p:nvPr/>
        </p:nvSpPr>
        <p:spPr>
          <a:xfrm>
            <a:off x="5146270" y="474980"/>
            <a:ext cx="2285769" cy="2202180"/>
          </a:xfrm>
          <a:prstGeom prst="ellipse">
            <a:avLst/>
          </a:prstGeom>
          <a:solidFill>
            <a:schemeClr val="accent5">
              <a:lumMod val="75000"/>
              <a:alpha val="7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ln>
                <a:solidFill>
                  <a:schemeClr val="tx1"/>
                </a:solidFill>
              </a:ln>
            </a:endParaRPr>
          </a:p>
          <a:p>
            <a:pPr algn="ctr"/>
            <a:endParaRPr lang="en-US" sz="1600" b="1" dirty="0">
              <a:ln>
                <a:solidFill>
                  <a:schemeClr val="tx1"/>
                </a:solidFill>
              </a:ln>
            </a:endParaRPr>
          </a:p>
          <a:p>
            <a:pPr algn="ctr"/>
            <a:r>
              <a:rPr lang="en-US" sz="1600" b="1" dirty="0">
                <a:ln>
                  <a:solidFill>
                    <a:schemeClr val="tx1"/>
                  </a:solidFill>
                </a:ln>
              </a:rPr>
              <a:t>Project </a:t>
            </a:r>
            <a:r>
              <a:rPr lang="en-IN" sz="1600" b="1" dirty="0">
                <a:ln>
                  <a:solidFill>
                    <a:schemeClr val="tx1"/>
                  </a:solidFill>
                </a:ln>
              </a:rPr>
              <a:t>implementation </a:t>
            </a:r>
          </a:p>
        </p:txBody>
      </p:sp>
      <p:pic>
        <p:nvPicPr>
          <p:cNvPr id="3" name="Graphic 2" descr="Lightbulb and gear with solid fill">
            <a:extLst>
              <a:ext uri="{FF2B5EF4-FFF2-40B4-BE49-F238E27FC236}">
                <a16:creationId xmlns:a16="http://schemas.microsoft.com/office/drawing/2014/main" id="{635A72FC-0BB1-66F7-F47C-29ADFADE4C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8532" y="858393"/>
            <a:ext cx="644652" cy="644652"/>
          </a:xfrm>
          <a:prstGeom prst="rect">
            <a:avLst/>
          </a:prstGeom>
        </p:spPr>
      </p:pic>
      <p:cxnSp>
        <p:nvCxnSpPr>
          <p:cNvPr id="5" name="Connector: Curved 4">
            <a:extLst>
              <a:ext uri="{FF2B5EF4-FFF2-40B4-BE49-F238E27FC236}">
                <a16:creationId xmlns:a16="http://schemas.microsoft.com/office/drawing/2014/main" id="{615848FA-4492-A98E-BCB3-60627A922C59}"/>
              </a:ext>
            </a:extLst>
          </p:cNvPr>
          <p:cNvCxnSpPr>
            <a:cxnSpLocks/>
            <a:stCxn id="2" idx="3"/>
          </p:cNvCxnSpPr>
          <p:nvPr/>
        </p:nvCxnSpPr>
        <p:spPr>
          <a:xfrm rot="5400000">
            <a:off x="3964382" y="2655591"/>
            <a:ext cx="1817564" cy="1215699"/>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058BCAF7-587E-D20F-0622-1DA8F62B2534}"/>
              </a:ext>
            </a:extLst>
          </p:cNvPr>
          <p:cNvCxnSpPr>
            <a:cxnSpLocks/>
          </p:cNvCxnSpPr>
          <p:nvPr/>
        </p:nvCxnSpPr>
        <p:spPr>
          <a:xfrm rot="16200000" flipH="1">
            <a:off x="6666785" y="2794930"/>
            <a:ext cx="1731841" cy="1079739"/>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Explosion: 14 Points 10">
            <a:extLst>
              <a:ext uri="{FF2B5EF4-FFF2-40B4-BE49-F238E27FC236}">
                <a16:creationId xmlns:a16="http://schemas.microsoft.com/office/drawing/2014/main" id="{47686456-5599-3F2E-3979-0BF3485330B7}"/>
              </a:ext>
            </a:extLst>
          </p:cNvPr>
          <p:cNvSpPr/>
          <p:nvPr/>
        </p:nvSpPr>
        <p:spPr>
          <a:xfrm>
            <a:off x="2534856" y="3923817"/>
            <a:ext cx="3078866" cy="1781082"/>
          </a:xfrm>
          <a:prstGeom prst="irregularSeal2">
            <a:avLst/>
          </a:prstGeom>
          <a:solidFill>
            <a:schemeClr val="bg1">
              <a:lumMod val="85000"/>
              <a:lumOff val="1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b="1" dirty="0"/>
          </a:p>
          <a:p>
            <a:pPr algn="ctr"/>
            <a:r>
              <a:rPr lang="en-IN" sz="1800" b="1" dirty="0" err="1"/>
              <a:t>Jupyter</a:t>
            </a:r>
            <a:r>
              <a:rPr lang="en-IN" sz="1800" b="1" dirty="0"/>
              <a:t> notebook</a:t>
            </a:r>
          </a:p>
          <a:p>
            <a:pPr algn="ctr"/>
            <a:endParaRPr lang="en-IN" dirty="0"/>
          </a:p>
        </p:txBody>
      </p:sp>
      <p:sp>
        <p:nvSpPr>
          <p:cNvPr id="12" name="Explosion: 14 Points 11">
            <a:extLst>
              <a:ext uri="{FF2B5EF4-FFF2-40B4-BE49-F238E27FC236}">
                <a16:creationId xmlns:a16="http://schemas.microsoft.com/office/drawing/2014/main" id="{803D0528-2DDE-B96D-F3DB-7AC936B05867}"/>
              </a:ext>
            </a:extLst>
          </p:cNvPr>
          <p:cNvSpPr/>
          <p:nvPr/>
        </p:nvSpPr>
        <p:spPr>
          <a:xfrm>
            <a:off x="6936807" y="3821280"/>
            <a:ext cx="3078866" cy="1781082"/>
          </a:xfrm>
          <a:prstGeom prst="irregularSeal2">
            <a:avLst/>
          </a:prstGeom>
          <a:solidFill>
            <a:schemeClr val="bg1">
              <a:lumMod val="85000"/>
              <a:lumOff val="1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dirty="0"/>
              <a:t>Dataiku</a:t>
            </a:r>
            <a:endParaRPr lang="en-IN" dirty="0"/>
          </a:p>
        </p:txBody>
      </p:sp>
      <p:pic>
        <p:nvPicPr>
          <p:cNvPr id="14" name="Graphic 13">
            <a:extLst>
              <a:ext uri="{FF2B5EF4-FFF2-40B4-BE49-F238E27FC236}">
                <a16:creationId xmlns:a16="http://schemas.microsoft.com/office/drawing/2014/main" id="{70A7DF06-6836-FF18-FB9F-F4002872A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9871" y="1380463"/>
            <a:ext cx="2354725" cy="2729340"/>
          </a:xfrm>
          <a:prstGeom prst="rect">
            <a:avLst/>
          </a:prstGeom>
        </p:spPr>
      </p:pic>
      <p:pic>
        <p:nvPicPr>
          <p:cNvPr id="17" name="Graphic 16">
            <a:extLst>
              <a:ext uri="{FF2B5EF4-FFF2-40B4-BE49-F238E27FC236}">
                <a16:creationId xmlns:a16="http://schemas.microsoft.com/office/drawing/2014/main" id="{FDC20AF1-7FF1-1944-F80D-FE4F484B27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351" y="2134603"/>
            <a:ext cx="2383274" cy="1053658"/>
          </a:xfrm>
          <a:prstGeom prst="rect">
            <a:avLst/>
          </a:prstGeom>
        </p:spPr>
      </p:pic>
    </p:spTree>
    <p:extLst>
      <p:ext uri="{BB962C8B-B14F-4D97-AF65-F5344CB8AC3E}">
        <p14:creationId xmlns:p14="http://schemas.microsoft.com/office/powerpoint/2010/main" val="18076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0A481BD-CE9A-BB96-3B59-74E5A85640B1}"/>
              </a:ext>
            </a:extLst>
          </p:cNvPr>
          <p:cNvSpPr/>
          <p:nvPr/>
        </p:nvSpPr>
        <p:spPr>
          <a:xfrm>
            <a:off x="5029200" y="1585609"/>
            <a:ext cx="5873609" cy="3278221"/>
          </a:xfrm>
          <a:prstGeom prst="roundRect">
            <a:avLst/>
          </a:prstGeom>
          <a:solidFill>
            <a:schemeClr val="accent5">
              <a:lumMod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ln>
                  <a:solidFill>
                    <a:schemeClr val="tx1"/>
                  </a:solidFill>
                </a:ln>
              </a:rPr>
              <a:t>Conclusion </a:t>
            </a:r>
            <a:endParaRPr lang="en-US" sz="2000" b="1" dirty="0">
              <a:ln>
                <a:solidFill>
                  <a:schemeClr val="tx1"/>
                </a:solidFill>
              </a:ln>
            </a:endParaRPr>
          </a:p>
          <a:p>
            <a:pPr algn="l"/>
            <a:r>
              <a:rPr lang="en-US" sz="2000" b="1" i="0" dirty="0">
                <a:solidFill>
                  <a:srgbClr val="ECECEC"/>
                </a:solidFill>
                <a:effectLst/>
                <a:latin typeface="ui-sans-serif"/>
              </a:rPr>
              <a:t>This project used machine learning to predict math scores based on key factors like demographics and preparation. The insights gained can help educators provide targeted support, improving student performance and outcomes through data-driven decisions.</a:t>
            </a:r>
            <a:endParaRPr lang="en-IN" sz="2000" b="1" dirty="0"/>
          </a:p>
        </p:txBody>
      </p:sp>
      <p:cxnSp>
        <p:nvCxnSpPr>
          <p:cNvPr id="3" name="Straight Connector 2">
            <a:extLst>
              <a:ext uri="{FF2B5EF4-FFF2-40B4-BE49-F238E27FC236}">
                <a16:creationId xmlns:a16="http://schemas.microsoft.com/office/drawing/2014/main" id="{F40BAE08-0AA5-6B63-D6DD-50E27DDA38D0}"/>
              </a:ext>
            </a:extLst>
          </p:cNvPr>
          <p:cNvCxnSpPr>
            <a:cxnSpLocks/>
          </p:cNvCxnSpPr>
          <p:nvPr/>
        </p:nvCxnSpPr>
        <p:spPr>
          <a:xfrm flipH="1">
            <a:off x="3978613" y="2568102"/>
            <a:ext cx="1070043" cy="316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FB753F8-DE35-EEAA-AAE9-B17645B11D21}"/>
              </a:ext>
            </a:extLst>
          </p:cNvPr>
          <p:cNvCxnSpPr>
            <a:cxnSpLocks/>
          </p:cNvCxnSpPr>
          <p:nvPr/>
        </p:nvCxnSpPr>
        <p:spPr>
          <a:xfrm flipH="1" flipV="1">
            <a:off x="3906951" y="3390089"/>
            <a:ext cx="1141705" cy="316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CE432FD-6E18-470A-F457-05C322AFC0A1}"/>
              </a:ext>
            </a:extLst>
          </p:cNvPr>
          <p:cNvSpPr/>
          <p:nvPr/>
        </p:nvSpPr>
        <p:spPr>
          <a:xfrm>
            <a:off x="1205900" y="1904696"/>
            <a:ext cx="2767409" cy="2711672"/>
          </a:xfrm>
          <a:prstGeom prst="ellipse">
            <a:avLst/>
          </a:prstGeom>
          <a:solidFill>
            <a:schemeClr val="accent1">
              <a:alpha val="7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ln>
                <a:solidFill>
                  <a:schemeClr val="tx1"/>
                </a:solidFill>
              </a:ln>
            </a:endParaRPr>
          </a:p>
          <a:p>
            <a:pPr algn="ctr"/>
            <a:endParaRPr lang="en-IN" sz="2800" b="1" dirty="0">
              <a:ln>
                <a:solidFill>
                  <a:schemeClr val="tx1"/>
                </a:solidFill>
              </a:ln>
            </a:endParaRPr>
          </a:p>
          <a:p>
            <a:pPr algn="ctr"/>
            <a:r>
              <a:rPr lang="en-IN" sz="2800" b="1" dirty="0">
                <a:ln>
                  <a:solidFill>
                    <a:schemeClr val="tx1"/>
                  </a:solidFill>
                </a:ln>
              </a:rPr>
              <a:t>Conclusion </a:t>
            </a:r>
            <a:endParaRPr lang="en-US" sz="2800" b="1" dirty="0">
              <a:ln>
                <a:solidFill>
                  <a:schemeClr val="tx1"/>
                </a:solidFill>
              </a:ln>
            </a:endParaRPr>
          </a:p>
        </p:txBody>
      </p:sp>
      <p:pic>
        <p:nvPicPr>
          <p:cNvPr id="8" name="Graphic 7" descr="List with solid fill">
            <a:extLst>
              <a:ext uri="{FF2B5EF4-FFF2-40B4-BE49-F238E27FC236}">
                <a16:creationId xmlns:a16="http://schemas.microsoft.com/office/drawing/2014/main" id="{E55D9B6E-823B-D7C9-0BE7-94883764B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4900" y="2398948"/>
            <a:ext cx="914400" cy="914400"/>
          </a:xfrm>
          <a:prstGeom prst="rect">
            <a:avLst/>
          </a:prstGeom>
        </p:spPr>
      </p:pic>
    </p:spTree>
    <p:extLst>
      <p:ext uri="{BB962C8B-B14F-4D97-AF65-F5344CB8AC3E}">
        <p14:creationId xmlns:p14="http://schemas.microsoft.com/office/powerpoint/2010/main" val="147621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57A0157-0436-B81C-C8FB-571645F29A05}"/>
              </a:ext>
            </a:extLst>
          </p:cNvPr>
          <p:cNvSpPr/>
          <p:nvPr/>
        </p:nvSpPr>
        <p:spPr>
          <a:xfrm>
            <a:off x="8300492" y="1996964"/>
            <a:ext cx="2465298" cy="2453116"/>
          </a:xfrm>
          <a:prstGeom prst="ellipse">
            <a:avLst/>
          </a:prstGeom>
          <a:solidFill>
            <a:srgbClr val="FFFF00">
              <a:alpha val="70000"/>
            </a:srgb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a:solidFill>
                  <a:schemeClr val="tx1"/>
                </a:solidFill>
              </a:ln>
            </a:endParaRPr>
          </a:p>
          <a:p>
            <a:pPr algn="ctr"/>
            <a:endParaRPr lang="en-IN" b="1" dirty="0">
              <a:ln>
                <a:solidFill>
                  <a:schemeClr val="tx1"/>
                </a:solidFill>
              </a:ln>
            </a:endParaRPr>
          </a:p>
          <a:p>
            <a:pPr algn="ctr"/>
            <a:r>
              <a:rPr lang="en-IN" sz="2400" b="1" dirty="0">
                <a:ln>
                  <a:solidFill>
                    <a:schemeClr val="tx1"/>
                  </a:solidFill>
                </a:ln>
              </a:rPr>
              <a:t>Reference</a:t>
            </a:r>
            <a:r>
              <a:rPr lang="en-IN" b="1" dirty="0">
                <a:ln>
                  <a:solidFill>
                    <a:schemeClr val="tx1"/>
                  </a:solidFill>
                </a:ln>
              </a:rPr>
              <a:t> </a:t>
            </a:r>
          </a:p>
        </p:txBody>
      </p:sp>
      <p:pic>
        <p:nvPicPr>
          <p:cNvPr id="3" name="Graphic 2" descr="DNA with solid fill">
            <a:extLst>
              <a:ext uri="{FF2B5EF4-FFF2-40B4-BE49-F238E27FC236}">
                <a16:creationId xmlns:a16="http://schemas.microsoft.com/office/drawing/2014/main" id="{24BA7A8E-AB1B-7875-060B-45AC818C5E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3653" y="2386773"/>
            <a:ext cx="778975" cy="778975"/>
          </a:xfrm>
          <a:prstGeom prst="rect">
            <a:avLst/>
          </a:prstGeom>
        </p:spPr>
      </p:pic>
      <p:sp>
        <p:nvSpPr>
          <p:cNvPr id="4" name="Flowchart: Alternate Process 3">
            <a:extLst>
              <a:ext uri="{FF2B5EF4-FFF2-40B4-BE49-F238E27FC236}">
                <a16:creationId xmlns:a16="http://schemas.microsoft.com/office/drawing/2014/main" id="{88C74597-F805-55CF-9C30-0392E1B400B9}"/>
              </a:ext>
            </a:extLst>
          </p:cNvPr>
          <p:cNvSpPr/>
          <p:nvPr/>
        </p:nvSpPr>
        <p:spPr>
          <a:xfrm>
            <a:off x="721360" y="568960"/>
            <a:ext cx="6929120" cy="5872480"/>
          </a:xfrm>
          <a:prstGeom prst="flowChartAlternateProcess">
            <a:avLst/>
          </a:prstGeom>
          <a:solidFill>
            <a:schemeClr val="tx1">
              <a:lumMod val="6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6BC26AB-0B4E-2634-63E2-43467F80849C}"/>
              </a:ext>
            </a:extLst>
          </p:cNvPr>
          <p:cNvSpPr txBox="1"/>
          <p:nvPr/>
        </p:nvSpPr>
        <p:spPr>
          <a:xfrm>
            <a:off x="1426210" y="1757680"/>
            <a:ext cx="5320030" cy="2308324"/>
          </a:xfrm>
          <a:prstGeom prst="rect">
            <a:avLst/>
          </a:prstGeom>
          <a:noFill/>
        </p:spPr>
        <p:txBody>
          <a:bodyPr wrap="square" rtlCol="0">
            <a:spAutoFit/>
          </a:bodyPr>
          <a:lstStyle/>
          <a:p>
            <a:pPr marL="800100" lvl="1" indent="-342900">
              <a:buFont typeface="+mj-lt"/>
              <a:buAutoNum type="arabicPeriod"/>
            </a:pPr>
            <a:r>
              <a:rPr lang="da-DK" b="1" i="0" u="sng" dirty="0">
                <a:effectLst/>
                <a:latin typeface="Arial" panose="020B0604020202020204" pitchFamily="34" charset="0"/>
              </a:rPr>
              <a:t>Kaggle </a:t>
            </a:r>
            <a:r>
              <a:rPr lang="da-DK" b="0" i="0" dirty="0">
                <a:effectLst/>
                <a:latin typeface="Arial" panose="020B0604020202020204" pitchFamily="34" charset="0"/>
              </a:rPr>
              <a:t>(</a:t>
            </a:r>
            <a:r>
              <a:rPr lang="da-DK" b="0" i="0" u="none"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https://www.kaggle.com/spscientist/students-performance-in-exams</a:t>
            </a:r>
            <a:r>
              <a:rPr lang="da-DK" b="0" i="0" dirty="0">
                <a:effectLst/>
                <a:latin typeface="Arial" panose="020B0604020202020204" pitchFamily="34" charset="0"/>
              </a:rPr>
              <a:t>)</a:t>
            </a:r>
            <a:endParaRPr lang="da-DK" dirty="0">
              <a:latin typeface="Arial" panose="020B0604020202020204" pitchFamily="34" charset="0"/>
            </a:endParaRPr>
          </a:p>
          <a:p>
            <a:pPr marL="800100" lvl="1" indent="-342900">
              <a:buFont typeface="+mj-lt"/>
              <a:buAutoNum type="arabicPeriod"/>
            </a:pPr>
            <a:r>
              <a:rPr lang="da-DK" b="1" u="sng" dirty="0">
                <a:latin typeface="Arial" panose="020B0604020202020204" pitchFamily="34" charset="0"/>
              </a:rPr>
              <a:t>Youtube </a:t>
            </a:r>
            <a:r>
              <a:rPr lang="da-DK" dirty="0">
                <a:latin typeface="Arial" panose="020B0604020202020204" pitchFamily="34" charset="0"/>
                <a:hlinkClick r:id="rId5">
                  <a:extLst>
                    <a:ext uri="{A12FA001-AC4F-418D-AE19-62706E023703}">
                      <ahyp:hlinkClr xmlns:ahyp="http://schemas.microsoft.com/office/drawing/2018/hyperlinkcolor" val="tx"/>
                    </a:ext>
                  </a:extLst>
                </a:hlinkClick>
              </a:rPr>
              <a:t>https://www.youtube.com/watch?v=LRW4ihwUnHo&amp;t=35s</a:t>
            </a:r>
            <a:endParaRPr lang="da-DK" dirty="0">
              <a:latin typeface="Arial" panose="020B0604020202020204" pitchFamily="34" charset="0"/>
            </a:endParaRPr>
          </a:p>
          <a:p>
            <a:pPr marL="800100" lvl="1" indent="-342900">
              <a:buFont typeface="+mj-lt"/>
              <a:buAutoNum type="arabicPeriod"/>
            </a:pPr>
            <a:r>
              <a:rPr lang="da-DK" b="1" u="sng" dirty="0">
                <a:latin typeface="Arial" panose="020B0604020202020204" pitchFamily="34" charset="0"/>
              </a:rPr>
              <a:t>Chatgpt</a:t>
            </a:r>
          </a:p>
          <a:p>
            <a:r>
              <a:rPr lang="da-DK" dirty="0">
                <a:latin typeface="Arial" panose="020B0604020202020204" pitchFamily="34" charset="0"/>
              </a:rPr>
              <a:t>            https://chatgpt.com/</a:t>
            </a:r>
          </a:p>
        </p:txBody>
      </p:sp>
    </p:spTree>
    <p:extLst>
      <p:ext uri="{BB962C8B-B14F-4D97-AF65-F5344CB8AC3E}">
        <p14:creationId xmlns:p14="http://schemas.microsoft.com/office/powerpoint/2010/main" val="221934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209C126-71C5-019C-F06F-425C2A5AA84D}"/>
              </a:ext>
            </a:extLst>
          </p:cNvPr>
          <p:cNvSpPr/>
          <p:nvPr/>
        </p:nvSpPr>
        <p:spPr>
          <a:xfrm>
            <a:off x="357810" y="2315988"/>
            <a:ext cx="2732632" cy="2591678"/>
          </a:xfrm>
          <a:prstGeom prst="ellipse">
            <a:avLst/>
          </a:prstGeom>
          <a:solidFill>
            <a:schemeClr val="bg1">
              <a:lumMod val="95000"/>
              <a:lumOff val="5000"/>
              <a:alpha val="7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a:solidFill>
                  <a:schemeClr val="tx1"/>
                </a:solidFill>
              </a:ln>
            </a:endParaRPr>
          </a:p>
          <a:p>
            <a:pPr algn="ctr"/>
            <a:endParaRPr lang="en-US" b="1" dirty="0">
              <a:ln>
                <a:solidFill>
                  <a:schemeClr val="tx1"/>
                </a:solidFill>
              </a:ln>
            </a:endParaRPr>
          </a:p>
          <a:p>
            <a:pPr algn="ctr"/>
            <a:r>
              <a:rPr lang="en-US" sz="2800" b="1" dirty="0">
                <a:ln>
                  <a:solidFill>
                    <a:schemeClr val="tx1"/>
                  </a:solidFill>
                </a:ln>
              </a:rPr>
              <a:t>Contact</a:t>
            </a:r>
            <a:r>
              <a:rPr lang="en-US" b="1" dirty="0">
                <a:ln>
                  <a:solidFill>
                    <a:schemeClr val="tx1"/>
                  </a:solidFill>
                </a:ln>
              </a:rPr>
              <a:t> </a:t>
            </a:r>
            <a:endParaRPr lang="en-IN" b="1" dirty="0">
              <a:ln>
                <a:solidFill>
                  <a:schemeClr val="tx1"/>
                </a:solidFill>
              </a:ln>
            </a:endParaRPr>
          </a:p>
        </p:txBody>
      </p:sp>
      <p:pic>
        <p:nvPicPr>
          <p:cNvPr id="3" name="Graphic 2" descr="Employee badge with solid fill">
            <a:extLst>
              <a:ext uri="{FF2B5EF4-FFF2-40B4-BE49-F238E27FC236}">
                <a16:creationId xmlns:a16="http://schemas.microsoft.com/office/drawing/2014/main" id="{43A2660E-A43F-038D-3AAD-EC7B9DC193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1773" y="2689011"/>
            <a:ext cx="704705" cy="864417"/>
          </a:xfrm>
          <a:prstGeom prst="rect">
            <a:avLst/>
          </a:prstGeom>
        </p:spPr>
      </p:pic>
      <p:sp>
        <p:nvSpPr>
          <p:cNvPr id="6" name="Content Placeholder 2">
            <a:extLst>
              <a:ext uri="{FF2B5EF4-FFF2-40B4-BE49-F238E27FC236}">
                <a16:creationId xmlns:a16="http://schemas.microsoft.com/office/drawing/2014/main" id="{A0C5B2EB-CC07-25BB-A5F7-7AD308274439}"/>
              </a:ext>
            </a:extLst>
          </p:cNvPr>
          <p:cNvSpPr txBox="1">
            <a:spLocks/>
          </p:cNvSpPr>
          <p:nvPr/>
        </p:nvSpPr>
        <p:spPr>
          <a:xfrm>
            <a:off x="3001558" y="2188723"/>
            <a:ext cx="8946541" cy="30526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b="1" dirty="0"/>
          </a:p>
          <a:p>
            <a:pPr marL="0" indent="0">
              <a:buFont typeface="Arial" panose="020B0604020202020204" pitchFamily="34" charset="0"/>
              <a:buNone/>
            </a:pPr>
            <a:r>
              <a:rPr lang="en-US" sz="3200" b="1" dirty="0"/>
              <a:t>          </a:t>
            </a:r>
            <a:r>
              <a:rPr lang="en-US" sz="3200" b="1" dirty="0">
                <a:hlinkClick r:id="rId4"/>
              </a:rPr>
              <a:t>satishnagar248@gmail.com</a:t>
            </a:r>
            <a:endParaRPr lang="en-US" sz="3200" b="1" dirty="0"/>
          </a:p>
          <a:p>
            <a:pPr marL="0" indent="0">
              <a:buFont typeface="Arial" panose="020B0604020202020204" pitchFamily="34" charset="0"/>
              <a:buNone/>
            </a:pPr>
            <a:r>
              <a:rPr lang="en-US" sz="3200" b="1" dirty="0"/>
              <a:t>          </a:t>
            </a:r>
            <a:r>
              <a:rPr lang="en-US" sz="2400" b="1" dirty="0"/>
              <a:t>www.linkedin.com/in/satish-nagar-nilu</a:t>
            </a:r>
            <a:endParaRPr lang="en-US" sz="3200" b="1" dirty="0"/>
          </a:p>
        </p:txBody>
      </p:sp>
      <p:pic>
        <p:nvPicPr>
          <p:cNvPr id="7" name="Picture 6">
            <a:extLst>
              <a:ext uri="{FF2B5EF4-FFF2-40B4-BE49-F238E27FC236}">
                <a16:creationId xmlns:a16="http://schemas.microsoft.com/office/drawing/2014/main" id="{E47D9D3C-256D-A445-AC2C-5D08BF85C3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6956" y="2891262"/>
            <a:ext cx="440397" cy="385895"/>
          </a:xfrm>
          <a:prstGeom prst="rect">
            <a:avLst/>
          </a:prstGeom>
        </p:spPr>
      </p:pic>
      <p:pic>
        <p:nvPicPr>
          <p:cNvPr id="8" name="Picture 7">
            <a:extLst>
              <a:ext uri="{FF2B5EF4-FFF2-40B4-BE49-F238E27FC236}">
                <a16:creationId xmlns:a16="http://schemas.microsoft.com/office/drawing/2014/main" id="{A72E8B7B-2FA1-1AEB-A9EF-B345674576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6071" y="3430368"/>
            <a:ext cx="440397" cy="385895"/>
          </a:xfrm>
          <a:prstGeom prst="rect">
            <a:avLst/>
          </a:prstGeom>
        </p:spPr>
      </p:pic>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78E5DFD0-7B3C-60EE-E37D-48EAFB9AF3E2}"/>
                  </a:ext>
                </a:extLst>
              </p:cNvPr>
              <p:cNvGraphicFramePr>
                <a:graphicFrameLocks noChangeAspect="1"/>
              </p:cNvGraphicFramePr>
              <p:nvPr>
                <p:extLst>
                  <p:ext uri="{D42A27DB-BD31-4B8C-83A1-F6EECF244321}">
                    <p14:modId xmlns:p14="http://schemas.microsoft.com/office/powerpoint/2010/main" val="4210811687"/>
                  </p:ext>
                </p:extLst>
              </p:nvPr>
            </p:nvGraphicFramePr>
            <p:xfrm>
              <a:off x="9630839" y="2891262"/>
              <a:ext cx="1358224" cy="1358224"/>
            </p:xfrm>
            <a:graphic>
              <a:graphicData uri="http://schemas.microsoft.com/office/powerpoint/2016/slidezoom">
                <pslz:sldZm>
                  <pslz:sldZmObj sldId="271" cId="4152521744">
                    <pslz:zmPr id="{E8C35C45-8E9A-4BEA-B811-0BB91CED40B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358224" cy="1358224"/>
                        </a:xfrm>
                        <a:prstGeom prst="rect">
                          <a:avLst/>
                        </a:prstGeom>
                      </p166:spPr>
                    </pslz:zmPr>
                  </pslz:sldZmObj>
                </pslz:sldZm>
              </a:graphicData>
            </a:graphic>
          </p:graphicFrame>
        </mc:Choice>
        <mc:Fallback xmlns="">
          <p:pic>
            <p:nvPicPr>
              <p:cNvPr id="11" name="Slide Zoom 10">
                <a:hlinkClick r:id="rId8" action="ppaction://hlinksldjump"/>
                <a:extLst>
                  <a:ext uri="{FF2B5EF4-FFF2-40B4-BE49-F238E27FC236}">
                    <a16:creationId xmlns:a16="http://schemas.microsoft.com/office/drawing/2014/main" id="{78E5DFD0-7B3C-60EE-E37D-48EAFB9AF3E2}"/>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30839" y="2891262"/>
                <a:ext cx="1358224" cy="1358224"/>
              </a:xfrm>
              <a:prstGeom prst="rect">
                <a:avLst/>
              </a:prstGeom>
            </p:spPr>
          </p:pic>
        </mc:Fallback>
      </mc:AlternateContent>
      <p:sp>
        <p:nvSpPr>
          <p:cNvPr id="5" name="Rectangle: Rounded Corners 4">
            <a:extLst>
              <a:ext uri="{FF2B5EF4-FFF2-40B4-BE49-F238E27FC236}">
                <a16:creationId xmlns:a16="http://schemas.microsoft.com/office/drawing/2014/main" id="{B37CD5A0-BEB8-5FF1-3C38-7476C6636330}"/>
              </a:ext>
            </a:extLst>
          </p:cNvPr>
          <p:cNvSpPr/>
          <p:nvPr/>
        </p:nvSpPr>
        <p:spPr>
          <a:xfrm>
            <a:off x="3229760" y="1157681"/>
            <a:ext cx="4367541" cy="1158307"/>
          </a:xfrm>
          <a:prstGeom prst="roundRect">
            <a:avLst/>
          </a:prstGeom>
          <a:solidFill>
            <a:schemeClr val="tx1">
              <a:lumMod val="50000"/>
              <a:alpha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endParaRPr lang="en-US" sz="2400" b="1" dirty="0"/>
          </a:p>
          <a:p>
            <a:pPr marL="0" indent="0">
              <a:buFont typeface="Arial" panose="020B0604020202020204" pitchFamily="34" charset="0"/>
              <a:buNone/>
            </a:pPr>
            <a:endParaRPr lang="en-US" sz="2400" b="1" dirty="0"/>
          </a:p>
          <a:p>
            <a:pPr marL="0" indent="0">
              <a:buFont typeface="Arial" panose="020B0604020202020204" pitchFamily="34" charset="0"/>
              <a:buNone/>
            </a:pPr>
            <a:r>
              <a:rPr lang="en-US" sz="2400" b="1" dirty="0"/>
              <a:t>      For any queries, </a:t>
            </a:r>
          </a:p>
          <a:p>
            <a:pPr marL="0" indent="0">
              <a:buFont typeface="Arial" panose="020B0604020202020204" pitchFamily="34" charset="0"/>
              <a:buNone/>
            </a:pPr>
            <a:r>
              <a:rPr lang="en-US" sz="2400" b="1" dirty="0"/>
              <a:t>      feel free to reach out at </a:t>
            </a:r>
          </a:p>
          <a:p>
            <a:pPr algn="ctr"/>
            <a:endParaRPr lang="en-IN" sz="2400" dirty="0"/>
          </a:p>
          <a:p>
            <a:pPr algn="ctr"/>
            <a:endParaRPr lang="en-IN" sz="2400" dirty="0"/>
          </a:p>
        </p:txBody>
      </p:sp>
    </p:spTree>
    <p:extLst>
      <p:ext uri="{BB962C8B-B14F-4D97-AF65-F5344CB8AC3E}">
        <p14:creationId xmlns:p14="http://schemas.microsoft.com/office/powerpoint/2010/main" val="146383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DBE752-3D74-CE0D-4AF5-A04BBD7552A3}"/>
              </a:ext>
            </a:extLst>
          </p:cNvPr>
          <p:cNvSpPr txBox="1"/>
          <p:nvPr/>
        </p:nvSpPr>
        <p:spPr>
          <a:xfrm>
            <a:off x="2259959" y="2475561"/>
            <a:ext cx="7173410" cy="1569660"/>
          </a:xfrm>
          <a:prstGeom prst="rect">
            <a:avLst/>
          </a:prstGeom>
          <a:noFill/>
        </p:spPr>
        <p:txBody>
          <a:bodyPr wrap="square">
            <a:spAutoFit/>
          </a:bodyPr>
          <a:lstStyle/>
          <a:p>
            <a:pPr marL="0" indent="0">
              <a:buNone/>
            </a:pPr>
            <a:r>
              <a:rPr lang="en-US" sz="9600" b="1" dirty="0"/>
              <a:t>Thank-you </a:t>
            </a:r>
            <a:r>
              <a:rPr lang="en-US" sz="9600" b="1" dirty="0">
                <a:sym typeface="Wingdings" panose="05000000000000000000" pitchFamily="2" charset="2"/>
              </a:rPr>
              <a:t></a:t>
            </a:r>
            <a:endParaRPr lang="en-IN" sz="9600" b="1" dirty="0"/>
          </a:p>
        </p:txBody>
      </p:sp>
    </p:spTree>
    <p:extLst>
      <p:ext uri="{BB962C8B-B14F-4D97-AF65-F5344CB8AC3E}">
        <p14:creationId xmlns:p14="http://schemas.microsoft.com/office/powerpoint/2010/main" val="415252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861C2-F7D7-1330-0DCD-B256C1D44C49}"/>
              </a:ext>
            </a:extLst>
          </p:cNvPr>
          <p:cNvSpPr>
            <a:spLocks noGrp="1"/>
          </p:cNvSpPr>
          <p:nvPr>
            <p:ph type="ctrTitle" idx="4294967295"/>
          </p:nvPr>
        </p:nvSpPr>
        <p:spPr>
          <a:xfrm>
            <a:off x="0" y="1122363"/>
            <a:ext cx="9144000" cy="2387600"/>
          </a:xfrm>
        </p:spPr>
        <p:txBody>
          <a:bodyPr/>
          <a:lstStyle/>
          <a:p>
            <a:r>
              <a:rPr lang="en-US" dirty="0"/>
              <a:t> </a:t>
            </a:r>
            <a:endParaRPr lang="en-IN" dirty="0"/>
          </a:p>
        </p:txBody>
      </p:sp>
      <p:pic>
        <p:nvPicPr>
          <p:cNvPr id="5" name="Picture 4">
            <a:extLst>
              <a:ext uri="{FF2B5EF4-FFF2-40B4-BE49-F238E27FC236}">
                <a16:creationId xmlns:a16="http://schemas.microsoft.com/office/drawing/2014/main" id="{E44E345D-5E0B-F260-2F1E-1FC813FED4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tretch>
            <a:fillRect/>
          </a:stretch>
        </p:blipFill>
        <p:spPr>
          <a:xfrm>
            <a:off x="-15240" y="-511728"/>
            <a:ext cx="12192000" cy="7369728"/>
          </a:xfrm>
          <a:prstGeom prst="rect">
            <a:avLst/>
          </a:prstGeom>
        </p:spPr>
      </p:pic>
      <p:cxnSp>
        <p:nvCxnSpPr>
          <p:cNvPr id="11" name="Straight Connector 10">
            <a:extLst>
              <a:ext uri="{FF2B5EF4-FFF2-40B4-BE49-F238E27FC236}">
                <a16:creationId xmlns:a16="http://schemas.microsoft.com/office/drawing/2014/main" id="{0FDC9BF3-F971-499B-D868-7E71D7C2F2E7}"/>
              </a:ext>
            </a:extLst>
          </p:cNvPr>
          <p:cNvCxnSpPr>
            <a:cxnSpLocks/>
          </p:cNvCxnSpPr>
          <p:nvPr/>
        </p:nvCxnSpPr>
        <p:spPr>
          <a:xfrm flipH="1">
            <a:off x="2273618" y="2835358"/>
            <a:ext cx="942022" cy="8272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C6A6E58-05B9-2359-B95A-3D06B60F5975}"/>
              </a:ext>
            </a:extLst>
          </p:cNvPr>
          <p:cNvCxnSpPr>
            <a:cxnSpLocks/>
          </p:cNvCxnSpPr>
          <p:nvPr/>
        </p:nvCxnSpPr>
        <p:spPr>
          <a:xfrm>
            <a:off x="4945380" y="2743738"/>
            <a:ext cx="862965" cy="9027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C7664F-2B1B-6566-7428-23EBF0FC0C1D}"/>
              </a:ext>
            </a:extLst>
          </p:cNvPr>
          <p:cNvCxnSpPr>
            <a:cxnSpLocks/>
          </p:cNvCxnSpPr>
          <p:nvPr/>
        </p:nvCxnSpPr>
        <p:spPr>
          <a:xfrm flipH="1">
            <a:off x="7635240" y="3195112"/>
            <a:ext cx="1052512" cy="9349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0" name="Slide Zoom 39">
                <a:extLst>
                  <a:ext uri="{FF2B5EF4-FFF2-40B4-BE49-F238E27FC236}">
                    <a16:creationId xmlns:a16="http://schemas.microsoft.com/office/drawing/2014/main" id="{2A5820D5-E98D-D741-A556-DDB2AC4FC3B1}"/>
                  </a:ext>
                </a:extLst>
              </p:cNvPr>
              <p:cNvGraphicFramePr>
                <a:graphicFrameLocks noChangeAspect="1"/>
              </p:cNvGraphicFramePr>
              <p:nvPr>
                <p:extLst>
                  <p:ext uri="{D42A27DB-BD31-4B8C-83A1-F6EECF244321}">
                    <p14:modId xmlns:p14="http://schemas.microsoft.com/office/powerpoint/2010/main" val="1738030365"/>
                  </p:ext>
                </p:extLst>
              </p:nvPr>
            </p:nvGraphicFramePr>
            <p:xfrm>
              <a:off x="594360" y="3463595"/>
              <a:ext cx="2347396" cy="2308445"/>
            </p:xfrm>
            <a:graphic>
              <a:graphicData uri="http://schemas.microsoft.com/office/powerpoint/2016/slidezoom">
                <pslz:sldZm>
                  <pslz:sldZmObj sldId="258" cId="414254437">
                    <pslz:zmPr id="{5F58FD88-76BB-4B7D-9299-045A0E404C3E}"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347396" cy="2308445"/>
                        </a:xfrm>
                        <a:prstGeom prst="rect">
                          <a:avLst/>
                        </a:prstGeom>
                      </p166:spPr>
                    </pslz:zmPr>
                  </pslz:sldZmObj>
                </pslz:sldZm>
              </a:graphicData>
            </a:graphic>
          </p:graphicFrame>
        </mc:Choice>
        <mc:Fallback xmlns="">
          <p:pic>
            <p:nvPicPr>
              <p:cNvPr id="40" name="Slide Zoom 39">
                <a:hlinkClick r:id="rId5" action="ppaction://hlinksldjump"/>
                <a:extLst>
                  <a:ext uri="{FF2B5EF4-FFF2-40B4-BE49-F238E27FC236}">
                    <a16:creationId xmlns:a16="http://schemas.microsoft.com/office/drawing/2014/main" id="{2A5820D5-E98D-D741-A556-DDB2AC4FC3B1}"/>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594360" y="3463595"/>
                <a:ext cx="2347396" cy="230844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D1CBB50E-411D-38F1-5815-2F9A56312024}"/>
                  </a:ext>
                </a:extLst>
              </p:cNvPr>
              <p:cNvGraphicFramePr>
                <a:graphicFrameLocks noChangeAspect="1"/>
              </p:cNvGraphicFramePr>
              <p:nvPr>
                <p:extLst>
                  <p:ext uri="{D42A27DB-BD31-4B8C-83A1-F6EECF244321}">
                    <p14:modId xmlns:p14="http://schemas.microsoft.com/office/powerpoint/2010/main" val="956272717"/>
                  </p:ext>
                </p:extLst>
              </p:nvPr>
            </p:nvGraphicFramePr>
            <p:xfrm>
              <a:off x="2770803" y="677191"/>
              <a:ext cx="2539341" cy="2517921"/>
            </p:xfrm>
            <a:graphic>
              <a:graphicData uri="http://schemas.microsoft.com/office/powerpoint/2016/slidezoom">
                <pslz:sldZm>
                  <pslz:sldZmObj sldId="262" cId="1030740886">
                    <pslz:zmPr id="{4DCE0624-EA53-403E-839F-F5598B3DC8B8}"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539341" cy="2517921"/>
                        </a:xfrm>
                        <a:prstGeom prst="rect">
                          <a:avLst/>
                        </a:prstGeom>
                      </p166:spPr>
                    </pslz:zmPr>
                  </pslz:sldZmObj>
                </pslz:sldZm>
              </a:graphicData>
            </a:graphic>
          </p:graphicFrame>
        </mc:Choice>
        <mc:Fallback xmlns="">
          <p:pic>
            <p:nvPicPr>
              <p:cNvPr id="42" name="Slide Zoom 41">
                <a:hlinkClick r:id="rId8" action="ppaction://hlinksldjump"/>
                <a:extLst>
                  <a:ext uri="{FF2B5EF4-FFF2-40B4-BE49-F238E27FC236}">
                    <a16:creationId xmlns:a16="http://schemas.microsoft.com/office/drawing/2014/main" id="{D1CBB50E-411D-38F1-5815-2F9A56312024}"/>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2770803" y="677191"/>
                <a:ext cx="2539341" cy="251792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CF0DFFDE-CADE-A088-165D-A83FC37A9BD1}"/>
                  </a:ext>
                </a:extLst>
              </p:cNvPr>
              <p:cNvGraphicFramePr>
                <a:graphicFrameLocks noChangeAspect="1"/>
              </p:cNvGraphicFramePr>
              <p:nvPr>
                <p:extLst>
                  <p:ext uri="{D42A27DB-BD31-4B8C-83A1-F6EECF244321}">
                    <p14:modId xmlns:p14="http://schemas.microsoft.com/office/powerpoint/2010/main" val="1353144114"/>
                  </p:ext>
                </p:extLst>
              </p:nvPr>
            </p:nvGraphicFramePr>
            <p:xfrm>
              <a:off x="4945380" y="3476674"/>
              <a:ext cx="2936554" cy="2911784"/>
            </p:xfrm>
            <a:graphic>
              <a:graphicData uri="http://schemas.microsoft.com/office/powerpoint/2016/slidezoom">
                <pslz:sldZm>
                  <pslz:sldZmObj sldId="263" cId="3510207648">
                    <pslz:zmPr id="{2306A726-20D4-4F6E-8F38-297B76973C2E}"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936554" cy="2911784"/>
                        </a:xfrm>
                        <a:prstGeom prst="rect">
                          <a:avLst/>
                        </a:prstGeom>
                      </p166:spPr>
                    </pslz:zmPr>
                  </pslz:sldZmObj>
                </pslz:sldZm>
              </a:graphicData>
            </a:graphic>
          </p:graphicFrame>
        </mc:Choice>
        <mc:Fallback xmlns="">
          <p:pic>
            <p:nvPicPr>
              <p:cNvPr id="44" name="Slide Zoom 43">
                <a:hlinkClick r:id="rId11" action="ppaction://hlinksldjump"/>
                <a:extLst>
                  <a:ext uri="{FF2B5EF4-FFF2-40B4-BE49-F238E27FC236}">
                    <a16:creationId xmlns:a16="http://schemas.microsoft.com/office/drawing/2014/main" id="{CF0DFFDE-CADE-A088-165D-A83FC37A9BD1}"/>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4945380" y="3476674"/>
                <a:ext cx="2936554" cy="291178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6" name="Slide Zoom 45">
                <a:extLst>
                  <a:ext uri="{FF2B5EF4-FFF2-40B4-BE49-F238E27FC236}">
                    <a16:creationId xmlns:a16="http://schemas.microsoft.com/office/drawing/2014/main" id="{04B322C9-5A8A-E365-0B2D-EC76AEB2A6C1}"/>
                  </a:ext>
                </a:extLst>
              </p:cNvPr>
              <p:cNvGraphicFramePr>
                <a:graphicFrameLocks noChangeAspect="1"/>
              </p:cNvGraphicFramePr>
              <p:nvPr>
                <p:extLst>
                  <p:ext uri="{D42A27DB-BD31-4B8C-83A1-F6EECF244321}">
                    <p14:modId xmlns:p14="http://schemas.microsoft.com/office/powerpoint/2010/main" val="4232585182"/>
                  </p:ext>
                </p:extLst>
              </p:nvPr>
            </p:nvGraphicFramePr>
            <p:xfrm>
              <a:off x="7888799" y="-31782"/>
              <a:ext cx="3429778" cy="3508456"/>
            </p:xfrm>
            <a:graphic>
              <a:graphicData uri="http://schemas.microsoft.com/office/powerpoint/2016/slidezoom">
                <pslz:sldZm>
                  <pslz:sldZmObj sldId="264" cId="4207942462">
                    <pslz:zmPr id="{4FBBCAB7-7646-46F3-88A3-FEBD7C908154}"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3429778" cy="3508456"/>
                        </a:xfrm>
                        <a:prstGeom prst="rect">
                          <a:avLst/>
                        </a:prstGeom>
                      </p166:spPr>
                    </pslz:zmPr>
                  </pslz:sldZmObj>
                </pslz:sldZm>
              </a:graphicData>
            </a:graphic>
          </p:graphicFrame>
        </mc:Choice>
        <mc:Fallback xmlns="">
          <p:pic>
            <p:nvPicPr>
              <p:cNvPr id="46" name="Slide Zoom 45">
                <a:hlinkClick r:id="rId14" action="ppaction://hlinksldjump"/>
                <a:extLst>
                  <a:ext uri="{FF2B5EF4-FFF2-40B4-BE49-F238E27FC236}">
                    <a16:creationId xmlns:a16="http://schemas.microsoft.com/office/drawing/2014/main" id="{04B322C9-5A8A-E365-0B2D-EC76AEB2A6C1}"/>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7888799" y="-31782"/>
                <a:ext cx="3429778" cy="3508456"/>
              </a:xfrm>
              <a:prstGeom prst="rect">
                <a:avLst/>
              </a:prstGeom>
            </p:spPr>
          </p:pic>
        </mc:Fallback>
      </mc:AlternateContent>
    </p:spTree>
    <p:extLst>
      <p:ext uri="{BB962C8B-B14F-4D97-AF65-F5344CB8AC3E}">
        <p14:creationId xmlns:p14="http://schemas.microsoft.com/office/powerpoint/2010/main" val="3900781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852287-E7CC-BC26-CE8F-B91B1494BD6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tretch>
            <a:fillRect/>
          </a:stretch>
        </p:blipFill>
        <p:spPr>
          <a:xfrm>
            <a:off x="-15240" y="-511728"/>
            <a:ext cx="12192000" cy="7369728"/>
          </a:xfrm>
          <a:prstGeom prst="rect">
            <a:avLst/>
          </a:prstGeom>
        </p:spPr>
      </p:pic>
      <p:cxnSp>
        <p:nvCxnSpPr>
          <p:cNvPr id="10" name="Straight Connector 9">
            <a:extLst>
              <a:ext uri="{FF2B5EF4-FFF2-40B4-BE49-F238E27FC236}">
                <a16:creationId xmlns:a16="http://schemas.microsoft.com/office/drawing/2014/main" id="{66307955-07A0-A431-0FBF-1A8DEC928204}"/>
              </a:ext>
            </a:extLst>
          </p:cNvPr>
          <p:cNvCxnSpPr>
            <a:cxnSpLocks/>
          </p:cNvCxnSpPr>
          <p:nvPr/>
        </p:nvCxnSpPr>
        <p:spPr>
          <a:xfrm flipH="1" flipV="1">
            <a:off x="1867711" y="2965449"/>
            <a:ext cx="1001949" cy="11730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937B85-C4FF-F353-ECAF-61588EE88901}"/>
              </a:ext>
            </a:extLst>
          </p:cNvPr>
          <p:cNvCxnSpPr>
            <a:cxnSpLocks/>
          </p:cNvCxnSpPr>
          <p:nvPr/>
        </p:nvCxnSpPr>
        <p:spPr>
          <a:xfrm flipH="1">
            <a:off x="4593032" y="2577465"/>
            <a:ext cx="954328" cy="207184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6AC10F-048C-C1D4-8627-0574D393A2D9}"/>
              </a:ext>
            </a:extLst>
          </p:cNvPr>
          <p:cNvCxnSpPr>
            <a:cxnSpLocks/>
          </p:cNvCxnSpPr>
          <p:nvPr/>
        </p:nvCxnSpPr>
        <p:spPr>
          <a:xfrm flipH="1" flipV="1">
            <a:off x="5559488" y="2577465"/>
            <a:ext cx="2908298" cy="17761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ABC83-CBED-2BFB-E3F9-13138197326D}"/>
              </a:ext>
            </a:extLst>
          </p:cNvPr>
          <p:cNvCxnSpPr>
            <a:cxnSpLocks/>
          </p:cNvCxnSpPr>
          <p:nvPr/>
        </p:nvCxnSpPr>
        <p:spPr>
          <a:xfrm flipH="1">
            <a:off x="8944325" y="2545830"/>
            <a:ext cx="259910" cy="12000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9EDD117D-93D7-CE65-359D-A376F8089CB5}"/>
                  </a:ext>
                </a:extLst>
              </p:cNvPr>
              <p:cNvGraphicFramePr>
                <a:graphicFrameLocks noChangeAspect="1"/>
              </p:cNvGraphicFramePr>
              <p:nvPr>
                <p:extLst>
                  <p:ext uri="{D42A27DB-BD31-4B8C-83A1-F6EECF244321}">
                    <p14:modId xmlns:p14="http://schemas.microsoft.com/office/powerpoint/2010/main" val="1520597372"/>
                  </p:ext>
                </p:extLst>
              </p:nvPr>
            </p:nvGraphicFramePr>
            <p:xfrm>
              <a:off x="321215" y="834390"/>
              <a:ext cx="2188142" cy="2131060"/>
            </p:xfrm>
            <a:graphic>
              <a:graphicData uri="http://schemas.microsoft.com/office/powerpoint/2016/slidezoom">
                <pslz:sldZm>
                  <pslz:sldZmObj sldId="266" cId="3991516806">
                    <pslz:zmPr id="{34271817-E4F9-4F6D-9F11-929CE328C2C5}"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188142" cy="2131060"/>
                        </a:xfrm>
                        <a:prstGeom prst="rect">
                          <a:avLst/>
                        </a:prstGeom>
                      </p166:spPr>
                    </pslz:zmPr>
                  </pslz:sldZmObj>
                </pslz:sldZm>
              </a:graphicData>
            </a:graphic>
          </p:graphicFrame>
        </mc:Choice>
        <mc:Fallback xmlns="">
          <p:pic>
            <p:nvPicPr>
              <p:cNvPr id="36" name="Slide Zoom 35">
                <a:hlinkClick r:id="rId5" action="ppaction://hlinksldjump"/>
                <a:extLst>
                  <a:ext uri="{FF2B5EF4-FFF2-40B4-BE49-F238E27FC236}">
                    <a16:creationId xmlns:a16="http://schemas.microsoft.com/office/drawing/2014/main" id="{9EDD117D-93D7-CE65-359D-A376F8089CB5}"/>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21215" y="834390"/>
                <a:ext cx="2188142" cy="213106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0" name="Slide Zoom 39">
                <a:extLst>
                  <a:ext uri="{FF2B5EF4-FFF2-40B4-BE49-F238E27FC236}">
                    <a16:creationId xmlns:a16="http://schemas.microsoft.com/office/drawing/2014/main" id="{054699AB-3477-89F2-5011-9CF6AF0F97DD}"/>
                  </a:ext>
                </a:extLst>
              </p:cNvPr>
              <p:cNvGraphicFramePr>
                <a:graphicFrameLocks noChangeAspect="1"/>
              </p:cNvGraphicFramePr>
              <p:nvPr>
                <p:extLst>
                  <p:ext uri="{D42A27DB-BD31-4B8C-83A1-F6EECF244321}">
                    <p14:modId xmlns:p14="http://schemas.microsoft.com/office/powerpoint/2010/main" val="4044633496"/>
                  </p:ext>
                </p:extLst>
              </p:nvPr>
            </p:nvGraphicFramePr>
            <p:xfrm>
              <a:off x="2286339" y="3892551"/>
              <a:ext cx="2421324" cy="2374172"/>
            </p:xfrm>
            <a:graphic>
              <a:graphicData uri="http://schemas.microsoft.com/office/powerpoint/2016/slidezoom">
                <pslz:sldZm>
                  <pslz:sldZmObj sldId="267" cId="180766530">
                    <pslz:zmPr id="{9969EF8F-EA7D-48E4-B171-E0E1408A941C}"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421324" cy="2374172"/>
                        </a:xfrm>
                        <a:prstGeom prst="rect">
                          <a:avLst/>
                        </a:prstGeom>
                      </p166:spPr>
                    </pslz:zmPr>
                  </pslz:sldZmObj>
                </pslz:sldZm>
              </a:graphicData>
            </a:graphic>
          </p:graphicFrame>
        </mc:Choice>
        <mc:Fallback xmlns="">
          <p:pic>
            <p:nvPicPr>
              <p:cNvPr id="40" name="Slide Zoom 39">
                <a:hlinkClick r:id="rId8" action="ppaction://hlinksldjump"/>
                <a:extLst>
                  <a:ext uri="{FF2B5EF4-FFF2-40B4-BE49-F238E27FC236}">
                    <a16:creationId xmlns:a16="http://schemas.microsoft.com/office/drawing/2014/main" id="{054699AB-3477-89F2-5011-9CF6AF0F97DD}"/>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2286339" y="3892551"/>
                <a:ext cx="2421324" cy="23741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8" name="Slide Zoom 47">
                <a:extLst>
                  <a:ext uri="{FF2B5EF4-FFF2-40B4-BE49-F238E27FC236}">
                    <a16:creationId xmlns:a16="http://schemas.microsoft.com/office/drawing/2014/main" id="{C87AD36F-289A-05F1-9B10-3C72C2EBD4B3}"/>
                  </a:ext>
                </a:extLst>
              </p:cNvPr>
              <p:cNvGraphicFramePr>
                <a:graphicFrameLocks noChangeAspect="1"/>
              </p:cNvGraphicFramePr>
              <p:nvPr>
                <p:extLst>
                  <p:ext uri="{D42A27DB-BD31-4B8C-83A1-F6EECF244321}">
                    <p14:modId xmlns:p14="http://schemas.microsoft.com/office/powerpoint/2010/main" val="1907178201"/>
                  </p:ext>
                </p:extLst>
              </p:nvPr>
            </p:nvGraphicFramePr>
            <p:xfrm>
              <a:off x="4347287" y="0"/>
              <a:ext cx="2651755" cy="2602648"/>
            </p:xfrm>
            <a:graphic>
              <a:graphicData uri="http://schemas.microsoft.com/office/powerpoint/2016/slidezoom">
                <pslz:sldZm>
                  <pslz:sldZmObj sldId="268" cId="1476219380">
                    <pslz:zmPr id="{26CD6C73-B03D-4A8F-AA7F-DD1CFDD6496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651755" cy="2602648"/>
                        </a:xfrm>
                        <a:prstGeom prst="rect">
                          <a:avLst/>
                        </a:prstGeom>
                      </p166:spPr>
                    </pslz:zmPr>
                  </pslz:sldZmObj>
                </pslz:sldZm>
              </a:graphicData>
            </a:graphic>
          </p:graphicFrame>
        </mc:Choice>
        <mc:Fallback xmlns="">
          <p:pic>
            <p:nvPicPr>
              <p:cNvPr id="48" name="Slide Zoom 47">
                <a:hlinkClick r:id="rId11" action="ppaction://hlinksldjump"/>
                <a:extLst>
                  <a:ext uri="{FF2B5EF4-FFF2-40B4-BE49-F238E27FC236}">
                    <a16:creationId xmlns:a16="http://schemas.microsoft.com/office/drawing/2014/main" id="{C87AD36F-289A-05F1-9B10-3C72C2EBD4B3}"/>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4347287" y="0"/>
                <a:ext cx="2651755" cy="260264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0" name="Slide Zoom 49">
                <a:extLst>
                  <a:ext uri="{FF2B5EF4-FFF2-40B4-BE49-F238E27FC236}">
                    <a16:creationId xmlns:a16="http://schemas.microsoft.com/office/drawing/2014/main" id="{B6B2AC3E-5C2C-8378-8241-B4F87248F006}"/>
                  </a:ext>
                </a:extLst>
              </p:cNvPr>
              <p:cNvGraphicFramePr>
                <a:graphicFrameLocks noChangeAspect="1"/>
              </p:cNvGraphicFramePr>
              <p:nvPr>
                <p:extLst>
                  <p:ext uri="{D42A27DB-BD31-4B8C-83A1-F6EECF244321}">
                    <p14:modId xmlns:p14="http://schemas.microsoft.com/office/powerpoint/2010/main" val="4010217312"/>
                  </p:ext>
                </p:extLst>
              </p:nvPr>
            </p:nvGraphicFramePr>
            <p:xfrm>
              <a:off x="8366237" y="3556539"/>
              <a:ext cx="2110383" cy="2103480"/>
            </p:xfrm>
            <a:graphic>
              <a:graphicData uri="http://schemas.microsoft.com/office/powerpoint/2016/slidezoom">
                <pslz:sldZm>
                  <pslz:sldZmObj sldId="269" cId="2219343613">
                    <pslz:zmPr id="{9B1EA30F-2983-45E8-A382-80B5E11FA9D9}"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2110383" cy="2103480"/>
                        </a:xfrm>
                        <a:prstGeom prst="rect">
                          <a:avLst/>
                        </a:prstGeom>
                      </p166:spPr>
                    </pslz:zmPr>
                  </pslz:sldZmObj>
                </pslz:sldZm>
              </a:graphicData>
            </a:graphic>
          </p:graphicFrame>
        </mc:Choice>
        <mc:Fallback xmlns="">
          <p:pic>
            <p:nvPicPr>
              <p:cNvPr id="50" name="Slide Zoom 49">
                <a:hlinkClick r:id="rId14" action="ppaction://hlinksldjump"/>
                <a:extLst>
                  <a:ext uri="{FF2B5EF4-FFF2-40B4-BE49-F238E27FC236}">
                    <a16:creationId xmlns:a16="http://schemas.microsoft.com/office/drawing/2014/main" id="{B6B2AC3E-5C2C-8378-8241-B4F87248F006}"/>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8366237" y="3556539"/>
                <a:ext cx="2110383" cy="210348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7" name="Slide Zoom 56">
                <a:extLst>
                  <a:ext uri="{FF2B5EF4-FFF2-40B4-BE49-F238E27FC236}">
                    <a16:creationId xmlns:a16="http://schemas.microsoft.com/office/drawing/2014/main" id="{9DA0FE0F-8806-8872-4D31-AA958751A262}"/>
                  </a:ext>
                </a:extLst>
              </p:cNvPr>
              <p:cNvGraphicFramePr>
                <a:graphicFrameLocks noChangeAspect="1"/>
              </p:cNvGraphicFramePr>
              <p:nvPr>
                <p:extLst>
                  <p:ext uri="{D42A27DB-BD31-4B8C-83A1-F6EECF244321}">
                    <p14:modId xmlns:p14="http://schemas.microsoft.com/office/powerpoint/2010/main" val="725009676"/>
                  </p:ext>
                </p:extLst>
              </p:nvPr>
            </p:nvGraphicFramePr>
            <p:xfrm>
              <a:off x="8836973" y="1004953"/>
              <a:ext cx="1726573" cy="1714500"/>
            </p:xfrm>
            <a:graphic>
              <a:graphicData uri="http://schemas.microsoft.com/office/powerpoint/2016/slidezoom">
                <pslz:sldZm>
                  <pslz:sldZmObj sldId="270" cId="1463832831">
                    <pslz:zmPr id="{997D3BC6-62CA-4BB9-9931-B6BF5DA92F0E}"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726573" cy="1714500"/>
                        </a:xfrm>
                        <a:prstGeom prst="rect">
                          <a:avLst/>
                        </a:prstGeom>
                      </p166:spPr>
                    </pslz:zmPr>
                  </pslz:sldZmObj>
                </pslz:sldZm>
              </a:graphicData>
            </a:graphic>
          </p:graphicFrame>
        </mc:Choice>
        <mc:Fallback xmlns="">
          <p:pic>
            <p:nvPicPr>
              <p:cNvPr id="57" name="Slide Zoom 56">
                <a:hlinkClick r:id="rId17" action="ppaction://hlinksldjump"/>
                <a:extLst>
                  <a:ext uri="{FF2B5EF4-FFF2-40B4-BE49-F238E27FC236}">
                    <a16:creationId xmlns:a16="http://schemas.microsoft.com/office/drawing/2014/main" id="{9DA0FE0F-8806-8872-4D31-AA958751A262}"/>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8836973" y="1004953"/>
                <a:ext cx="1726573" cy="1714500"/>
              </a:xfrm>
              <a:prstGeom prst="rect">
                <a:avLst/>
              </a:prstGeom>
            </p:spPr>
          </p:pic>
        </mc:Fallback>
      </mc:AlternateContent>
    </p:spTree>
    <p:extLst>
      <p:ext uri="{BB962C8B-B14F-4D97-AF65-F5344CB8AC3E}">
        <p14:creationId xmlns:p14="http://schemas.microsoft.com/office/powerpoint/2010/main" val="420360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02C3CE-DA5E-0B7B-F13C-B7D4B2E23A34}"/>
              </a:ext>
            </a:extLst>
          </p:cNvPr>
          <p:cNvSpPr/>
          <p:nvPr/>
        </p:nvSpPr>
        <p:spPr>
          <a:xfrm>
            <a:off x="398622" y="832570"/>
            <a:ext cx="5621178" cy="5594465"/>
          </a:xfrm>
          <a:prstGeom prst="ellipse">
            <a:avLst/>
          </a:prstGeom>
          <a:solidFill>
            <a:schemeClr val="accent1">
              <a:alpha val="7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n>
                <a:solidFill>
                  <a:schemeClr val="tx1"/>
                </a:solidFill>
              </a:ln>
            </a:endParaRPr>
          </a:p>
          <a:p>
            <a:pPr algn="ctr"/>
            <a:endParaRPr lang="en-US" sz="4000" b="1" dirty="0">
              <a:ln>
                <a:solidFill>
                  <a:schemeClr val="tx1"/>
                </a:solidFill>
              </a:ln>
            </a:endParaRPr>
          </a:p>
          <a:p>
            <a:pPr algn="ctr"/>
            <a:r>
              <a:rPr lang="en-US" sz="4000" b="1" dirty="0">
                <a:ln>
                  <a:solidFill>
                    <a:schemeClr val="tx1"/>
                  </a:solidFill>
                </a:ln>
              </a:rPr>
              <a:t>HOOK-STORY</a:t>
            </a:r>
            <a:endParaRPr lang="en-IN" sz="4000" b="1" dirty="0">
              <a:ln>
                <a:solidFill>
                  <a:schemeClr val="tx1"/>
                </a:solidFill>
              </a:ln>
            </a:endParaRPr>
          </a:p>
        </p:txBody>
      </p:sp>
      <p:pic>
        <p:nvPicPr>
          <p:cNvPr id="3" name="Graphic 2" descr="Newspaper with solid fill">
            <a:extLst>
              <a:ext uri="{FF2B5EF4-FFF2-40B4-BE49-F238E27FC236}">
                <a16:creationId xmlns:a16="http://schemas.microsoft.com/office/drawing/2014/main" id="{672C9DDE-A8FB-A445-7919-26E735353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3331" y="1774767"/>
            <a:ext cx="2499360" cy="2499360"/>
          </a:xfrm>
          <a:prstGeom prst="rect">
            <a:avLst/>
          </a:prstGeom>
        </p:spPr>
      </p:pic>
      <p:cxnSp>
        <p:nvCxnSpPr>
          <p:cNvPr id="12" name="Straight Connector 11">
            <a:extLst>
              <a:ext uri="{FF2B5EF4-FFF2-40B4-BE49-F238E27FC236}">
                <a16:creationId xmlns:a16="http://schemas.microsoft.com/office/drawing/2014/main" id="{6403B445-F1F0-5D1B-8DB6-8ED25A853C87}"/>
              </a:ext>
            </a:extLst>
          </p:cNvPr>
          <p:cNvCxnSpPr>
            <a:cxnSpLocks/>
          </p:cNvCxnSpPr>
          <p:nvPr/>
        </p:nvCxnSpPr>
        <p:spPr>
          <a:xfrm flipH="1">
            <a:off x="5942794" y="2052536"/>
            <a:ext cx="1421044" cy="84610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648A58-158A-721A-90AB-E5C7131EFAA4}"/>
              </a:ext>
            </a:extLst>
          </p:cNvPr>
          <p:cNvCxnSpPr>
            <a:cxnSpLocks/>
          </p:cNvCxnSpPr>
          <p:nvPr/>
        </p:nvCxnSpPr>
        <p:spPr>
          <a:xfrm flipH="1" flipV="1">
            <a:off x="5927834" y="4265626"/>
            <a:ext cx="2744006" cy="7616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AF468BB7-013E-158D-10FA-64A49A41A717}"/>
                  </a:ext>
                </a:extLst>
              </p:cNvPr>
              <p:cNvGraphicFramePr>
                <a:graphicFrameLocks noChangeAspect="1"/>
              </p:cNvGraphicFramePr>
              <p:nvPr>
                <p:extLst>
                  <p:ext uri="{D42A27DB-BD31-4B8C-83A1-F6EECF244321}">
                    <p14:modId xmlns:p14="http://schemas.microsoft.com/office/powerpoint/2010/main" val="583975857"/>
                  </p:ext>
                </p:extLst>
              </p:nvPr>
            </p:nvGraphicFramePr>
            <p:xfrm>
              <a:off x="6992016" y="505456"/>
              <a:ext cx="1767709" cy="1714500"/>
            </p:xfrm>
            <a:graphic>
              <a:graphicData uri="http://schemas.microsoft.com/office/powerpoint/2016/slidezoom">
                <pslz:sldZm>
                  <pslz:sldZmObj sldId="259" cId="383974759">
                    <pslz:zmPr id="{1764CAA6-6614-4BA9-8CC2-E338B8D2A025}"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767709" cy="1714500"/>
                        </a:xfrm>
                        <a:prstGeom prst="rect">
                          <a:avLst/>
                        </a:prstGeom>
                      </p166:spPr>
                    </pslz:zmPr>
                  </pslz:sldZmObj>
                </pslz:sldZm>
              </a:graphicData>
            </a:graphic>
          </p:graphicFrame>
        </mc:Choice>
        <mc:Fallback xmlns="">
          <p:pic>
            <p:nvPicPr>
              <p:cNvPr id="26" name="Slide Zoom 25">
                <a:hlinkClick r:id="rId5" action="ppaction://hlinksldjump"/>
                <a:extLst>
                  <a:ext uri="{FF2B5EF4-FFF2-40B4-BE49-F238E27FC236}">
                    <a16:creationId xmlns:a16="http://schemas.microsoft.com/office/drawing/2014/main" id="{AF468BB7-013E-158D-10FA-64A49A41A717}"/>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92016" y="505456"/>
                <a:ext cx="1767709"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BD3CA3CF-F468-8365-7244-F03ED0EE8F12}"/>
                  </a:ext>
                </a:extLst>
              </p:cNvPr>
              <p:cNvGraphicFramePr>
                <a:graphicFrameLocks noChangeAspect="1"/>
              </p:cNvGraphicFramePr>
              <p:nvPr>
                <p:extLst>
                  <p:ext uri="{D42A27DB-BD31-4B8C-83A1-F6EECF244321}">
                    <p14:modId xmlns:p14="http://schemas.microsoft.com/office/powerpoint/2010/main" val="899065837"/>
                  </p:ext>
                </p:extLst>
              </p:nvPr>
            </p:nvGraphicFramePr>
            <p:xfrm>
              <a:off x="8931295" y="2039568"/>
              <a:ext cx="1767709" cy="1714500"/>
            </p:xfrm>
            <a:graphic>
              <a:graphicData uri="http://schemas.microsoft.com/office/powerpoint/2016/slidezoom">
                <pslz:sldZm>
                  <pslz:sldZmObj sldId="260" cId="1552948115">
                    <pslz:zmPr id="{D0261835-14B8-40EE-97FC-20914D0A9DBE}"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767709" cy="1714500"/>
                        </a:xfrm>
                        <a:prstGeom prst="rect">
                          <a:avLst/>
                        </a:prstGeom>
                      </p166:spPr>
                    </pslz:zmPr>
                  </pslz:sldZmObj>
                </pslz:sldZm>
              </a:graphicData>
            </a:graphic>
          </p:graphicFrame>
        </mc:Choice>
        <mc:Fallback xmlns="">
          <p:pic>
            <p:nvPicPr>
              <p:cNvPr id="28" name="Slide Zoom 27">
                <a:hlinkClick r:id="rId7" action="ppaction://hlinksldjump"/>
                <a:extLst>
                  <a:ext uri="{FF2B5EF4-FFF2-40B4-BE49-F238E27FC236}">
                    <a16:creationId xmlns:a16="http://schemas.microsoft.com/office/drawing/2014/main" id="{BD3CA3CF-F468-8365-7244-F03ED0EE8F12}"/>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8931295" y="2039568"/>
                <a:ext cx="1767709"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71E23202-856F-45A6-1966-E8AEAFD0EB63}"/>
                  </a:ext>
                </a:extLst>
              </p:cNvPr>
              <p:cNvGraphicFramePr>
                <a:graphicFrameLocks noChangeAspect="1"/>
              </p:cNvGraphicFramePr>
              <p:nvPr>
                <p:extLst>
                  <p:ext uri="{D42A27DB-BD31-4B8C-83A1-F6EECF244321}">
                    <p14:modId xmlns:p14="http://schemas.microsoft.com/office/powerpoint/2010/main" val="4139880149"/>
                  </p:ext>
                </p:extLst>
              </p:nvPr>
            </p:nvGraphicFramePr>
            <p:xfrm>
              <a:off x="8481403" y="4679292"/>
              <a:ext cx="1767709" cy="1714500"/>
            </p:xfrm>
            <a:graphic>
              <a:graphicData uri="http://schemas.microsoft.com/office/powerpoint/2016/slidezoom">
                <pslz:sldZm>
                  <pslz:sldZmObj sldId="261" cId="2180454509">
                    <pslz:zmPr id="{54C53E21-158F-41BA-9D13-E477DDB3AC69}"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767709" cy="1714500"/>
                        </a:xfrm>
                        <a:prstGeom prst="rect">
                          <a:avLst/>
                        </a:prstGeom>
                      </p166:spPr>
                    </pslz:zmPr>
                  </pslz:sldZmObj>
                </pslz:sldZm>
              </a:graphicData>
            </a:graphic>
          </p:graphicFrame>
        </mc:Choice>
        <mc:Fallback xmlns="">
          <p:pic>
            <p:nvPicPr>
              <p:cNvPr id="30" name="Slide Zoom 29">
                <a:hlinkClick r:id="rId9" action="ppaction://hlinksldjump"/>
                <a:extLst>
                  <a:ext uri="{FF2B5EF4-FFF2-40B4-BE49-F238E27FC236}">
                    <a16:creationId xmlns:a16="http://schemas.microsoft.com/office/drawing/2014/main" id="{71E23202-856F-45A6-1966-E8AEAFD0EB63}"/>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8481403" y="4679292"/>
                <a:ext cx="1767709" cy="1714500"/>
              </a:xfrm>
              <a:prstGeom prst="rect">
                <a:avLst/>
              </a:prstGeom>
            </p:spPr>
          </p:pic>
        </mc:Fallback>
      </mc:AlternateContent>
      <p:cxnSp>
        <p:nvCxnSpPr>
          <p:cNvPr id="31" name="Straight Connector 30">
            <a:extLst>
              <a:ext uri="{FF2B5EF4-FFF2-40B4-BE49-F238E27FC236}">
                <a16:creationId xmlns:a16="http://schemas.microsoft.com/office/drawing/2014/main" id="{618CA06D-5F20-E5A8-543C-196BAFEB2D39}"/>
              </a:ext>
            </a:extLst>
          </p:cNvPr>
          <p:cNvCxnSpPr>
            <a:cxnSpLocks/>
          </p:cNvCxnSpPr>
          <p:nvPr/>
        </p:nvCxnSpPr>
        <p:spPr>
          <a:xfrm flipH="1">
            <a:off x="6027154" y="3000375"/>
            <a:ext cx="2896787" cy="5865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54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62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7C349A-1EFA-E5E0-8846-15E7B195D56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8144" b="14069"/>
          <a:stretch/>
        </p:blipFill>
        <p:spPr>
          <a:xfrm>
            <a:off x="0" y="0"/>
            <a:ext cx="12192000" cy="6858000"/>
          </a:xfrm>
          <a:prstGeom prst="rect">
            <a:avLst/>
          </a:prstGeom>
          <a:solidFill>
            <a:schemeClr val="tx1"/>
          </a:solidFill>
          <a:ln>
            <a:noFill/>
          </a:ln>
        </p:spPr>
      </p:pic>
      <p:sp>
        <p:nvSpPr>
          <p:cNvPr id="10" name="Oval 9">
            <a:extLst>
              <a:ext uri="{FF2B5EF4-FFF2-40B4-BE49-F238E27FC236}">
                <a16:creationId xmlns:a16="http://schemas.microsoft.com/office/drawing/2014/main" id="{9A485C46-0A21-7AE4-1626-8E52230A973B}"/>
              </a:ext>
            </a:extLst>
          </p:cNvPr>
          <p:cNvSpPr/>
          <p:nvPr/>
        </p:nvSpPr>
        <p:spPr>
          <a:xfrm>
            <a:off x="582862" y="2224105"/>
            <a:ext cx="2407556" cy="2331968"/>
          </a:xfrm>
          <a:prstGeom prst="ellipse">
            <a:avLst/>
          </a:prstGeom>
          <a:solidFill>
            <a:schemeClr val="bg1">
              <a:lumMod val="50000"/>
              <a:lumOff val="5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endParaRPr>
          </a:p>
          <a:p>
            <a:pPr algn="ctr"/>
            <a:endParaRPr lang="en-US" sz="2400" b="1" dirty="0">
              <a:solidFill>
                <a:schemeClr val="bg1"/>
              </a:solidFill>
            </a:endParaRPr>
          </a:p>
          <a:p>
            <a:pPr algn="ctr"/>
            <a:r>
              <a:rPr lang="en-US" sz="2400" b="1" dirty="0">
                <a:solidFill>
                  <a:schemeClr val="bg1"/>
                </a:solidFill>
              </a:rPr>
              <a:t>STORY</a:t>
            </a:r>
            <a:endParaRPr lang="en-IN" sz="2400" b="1" dirty="0">
              <a:solidFill>
                <a:schemeClr val="bg1"/>
              </a:solidFill>
            </a:endParaRPr>
          </a:p>
        </p:txBody>
      </p:sp>
      <p:pic>
        <p:nvPicPr>
          <p:cNvPr id="11" name="Graphic 10" descr="Dance with solid fill">
            <a:extLst>
              <a:ext uri="{FF2B5EF4-FFF2-40B4-BE49-F238E27FC236}">
                <a16:creationId xmlns:a16="http://schemas.microsoft.com/office/drawing/2014/main" id="{C66A2F89-0301-A216-7F0E-FB51F28170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1865" y="2474673"/>
            <a:ext cx="1192649" cy="1192649"/>
          </a:xfrm>
          <a:prstGeom prst="rect">
            <a:avLst/>
          </a:prstGeom>
        </p:spPr>
      </p:pic>
      <p:sp>
        <p:nvSpPr>
          <p:cNvPr id="12" name="Oval 11">
            <a:extLst>
              <a:ext uri="{FF2B5EF4-FFF2-40B4-BE49-F238E27FC236}">
                <a16:creationId xmlns:a16="http://schemas.microsoft.com/office/drawing/2014/main" id="{E5446893-0B53-EA91-6060-A117DD312CBF}"/>
              </a:ext>
            </a:extLst>
          </p:cNvPr>
          <p:cNvSpPr/>
          <p:nvPr/>
        </p:nvSpPr>
        <p:spPr>
          <a:xfrm>
            <a:off x="3924749" y="633320"/>
            <a:ext cx="1561651" cy="1573657"/>
          </a:xfrm>
          <a:prstGeom prst="ellipse">
            <a:avLst/>
          </a:prstGeom>
          <a:solidFill>
            <a:schemeClr val="bg2">
              <a:lumMod val="25000"/>
              <a:alpha val="78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rgbClr val="ECECEC"/>
                </a:solidFill>
                <a:effectLst/>
                <a:latin typeface="ui-sans-serif"/>
              </a:rPr>
              <a:t>Diverse Learners</a:t>
            </a:r>
            <a:endParaRPr lang="en-IN" sz="2000" b="1" dirty="0"/>
          </a:p>
        </p:txBody>
      </p:sp>
      <p:cxnSp>
        <p:nvCxnSpPr>
          <p:cNvPr id="14" name="Straight Connector 13">
            <a:extLst>
              <a:ext uri="{FF2B5EF4-FFF2-40B4-BE49-F238E27FC236}">
                <a16:creationId xmlns:a16="http://schemas.microsoft.com/office/drawing/2014/main" id="{2FD6BC69-4199-1149-5711-2E45E15A5339}"/>
              </a:ext>
            </a:extLst>
          </p:cNvPr>
          <p:cNvCxnSpPr>
            <a:cxnSpLocks/>
          </p:cNvCxnSpPr>
          <p:nvPr/>
        </p:nvCxnSpPr>
        <p:spPr>
          <a:xfrm flipH="1">
            <a:off x="2713548" y="1897223"/>
            <a:ext cx="1362341" cy="7559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6661C3A-126C-2328-B379-1FF29650C7ED}"/>
              </a:ext>
            </a:extLst>
          </p:cNvPr>
          <p:cNvSpPr/>
          <p:nvPr/>
        </p:nvSpPr>
        <p:spPr>
          <a:xfrm>
            <a:off x="3959164" y="4535162"/>
            <a:ext cx="1561651" cy="1573657"/>
          </a:xfrm>
          <a:prstGeom prst="ellipse">
            <a:avLst/>
          </a:prstGeom>
          <a:solidFill>
            <a:schemeClr val="bg2">
              <a:lumMod val="25000"/>
              <a:alpha val="78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rgbClr val="ECECEC"/>
                </a:solidFill>
                <a:effectLst/>
                <a:latin typeface="ui-sans-serif"/>
              </a:rPr>
              <a:t>Predictive </a:t>
            </a:r>
            <a:r>
              <a:rPr lang="en-IN" sz="1600" b="1" i="0" dirty="0" err="1">
                <a:solidFill>
                  <a:srgbClr val="ECECEC"/>
                </a:solidFill>
                <a:effectLst/>
                <a:latin typeface="ui-sans-serif"/>
              </a:rPr>
              <a:t>Modeling</a:t>
            </a:r>
            <a:endParaRPr lang="en-IN" sz="1600" b="1" dirty="0"/>
          </a:p>
        </p:txBody>
      </p:sp>
      <p:sp>
        <p:nvSpPr>
          <p:cNvPr id="20" name="Oval 19">
            <a:extLst>
              <a:ext uri="{FF2B5EF4-FFF2-40B4-BE49-F238E27FC236}">
                <a16:creationId xmlns:a16="http://schemas.microsoft.com/office/drawing/2014/main" id="{F3895625-6C38-9DA8-1106-223FF4E17867}"/>
              </a:ext>
            </a:extLst>
          </p:cNvPr>
          <p:cNvSpPr/>
          <p:nvPr/>
        </p:nvSpPr>
        <p:spPr>
          <a:xfrm>
            <a:off x="4631619" y="2577694"/>
            <a:ext cx="1561651" cy="1573657"/>
          </a:xfrm>
          <a:prstGeom prst="ellipse">
            <a:avLst/>
          </a:prstGeom>
          <a:solidFill>
            <a:schemeClr val="bg2">
              <a:lumMod val="25000"/>
              <a:alpha val="78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rgbClr val="ECECEC"/>
                </a:solidFill>
                <a:effectLst/>
                <a:latin typeface="ui-sans-serif"/>
              </a:rPr>
              <a:t>Identifying Struggles</a:t>
            </a:r>
            <a:endParaRPr lang="en-IN" sz="1600" b="1" dirty="0"/>
          </a:p>
        </p:txBody>
      </p:sp>
      <p:cxnSp>
        <p:nvCxnSpPr>
          <p:cNvPr id="23" name="Straight Connector 22">
            <a:extLst>
              <a:ext uri="{FF2B5EF4-FFF2-40B4-BE49-F238E27FC236}">
                <a16:creationId xmlns:a16="http://schemas.microsoft.com/office/drawing/2014/main" id="{1847F410-7C72-F847-C256-6A1619B52666}"/>
              </a:ext>
            </a:extLst>
          </p:cNvPr>
          <p:cNvCxnSpPr>
            <a:cxnSpLocks/>
          </p:cNvCxnSpPr>
          <p:nvPr/>
        </p:nvCxnSpPr>
        <p:spPr>
          <a:xfrm flipH="1" flipV="1">
            <a:off x="2609770" y="4185402"/>
            <a:ext cx="1388295" cy="9118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C785A-8AA2-B6C1-AF84-E32E84775753}"/>
              </a:ext>
            </a:extLst>
          </p:cNvPr>
          <p:cNvCxnSpPr>
            <a:cxnSpLocks/>
          </p:cNvCxnSpPr>
          <p:nvPr/>
        </p:nvCxnSpPr>
        <p:spPr>
          <a:xfrm flipH="1">
            <a:off x="3005521" y="3390089"/>
            <a:ext cx="15616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Arrow: Right 34">
            <a:extLst>
              <a:ext uri="{FF2B5EF4-FFF2-40B4-BE49-F238E27FC236}">
                <a16:creationId xmlns:a16="http://schemas.microsoft.com/office/drawing/2014/main" id="{6F84E997-92CE-FF19-26DB-5520A9568D03}"/>
              </a:ext>
            </a:extLst>
          </p:cNvPr>
          <p:cNvSpPr/>
          <p:nvPr/>
        </p:nvSpPr>
        <p:spPr>
          <a:xfrm>
            <a:off x="6241911" y="3158549"/>
            <a:ext cx="891704" cy="36773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Arrow: Right 36">
            <a:extLst>
              <a:ext uri="{FF2B5EF4-FFF2-40B4-BE49-F238E27FC236}">
                <a16:creationId xmlns:a16="http://schemas.microsoft.com/office/drawing/2014/main" id="{F244AB75-2E82-85DB-64A0-DCB36ECE98BF}"/>
              </a:ext>
            </a:extLst>
          </p:cNvPr>
          <p:cNvSpPr/>
          <p:nvPr/>
        </p:nvSpPr>
        <p:spPr>
          <a:xfrm>
            <a:off x="5525312" y="1236282"/>
            <a:ext cx="1157591" cy="36773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44">
            <a:extLst>
              <a:ext uri="{FF2B5EF4-FFF2-40B4-BE49-F238E27FC236}">
                <a16:creationId xmlns:a16="http://schemas.microsoft.com/office/drawing/2014/main" id="{E5A4D100-F6D6-F2B4-5290-23B6CE43B5EE}"/>
              </a:ext>
            </a:extLst>
          </p:cNvPr>
          <p:cNvSpPr/>
          <p:nvPr/>
        </p:nvSpPr>
        <p:spPr>
          <a:xfrm>
            <a:off x="6780179" y="826851"/>
            <a:ext cx="5126476" cy="107037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ui-sans-serif"/>
              </a:rPr>
              <a:t>Every student has unique backgrounds, learning styles, and challenges.</a:t>
            </a:r>
            <a:endParaRPr lang="en-IN" b="1" dirty="0">
              <a:solidFill>
                <a:schemeClr val="bg1"/>
              </a:solidFill>
            </a:endParaRPr>
          </a:p>
        </p:txBody>
      </p:sp>
      <p:sp>
        <p:nvSpPr>
          <p:cNvPr id="46" name="Rectangle 45">
            <a:extLst>
              <a:ext uri="{FF2B5EF4-FFF2-40B4-BE49-F238E27FC236}">
                <a16:creationId xmlns:a16="http://schemas.microsoft.com/office/drawing/2014/main" id="{E03CA90D-1B22-AE98-8811-DF7ECC3D8E3F}"/>
              </a:ext>
            </a:extLst>
          </p:cNvPr>
          <p:cNvSpPr/>
          <p:nvPr/>
        </p:nvSpPr>
        <p:spPr>
          <a:xfrm>
            <a:off x="7134245" y="2751840"/>
            <a:ext cx="4772410" cy="107037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ui-sans-serif"/>
              </a:rPr>
              <a:t> Priya, a hardworking student, struggles with math, and her teachers need to understand why.</a:t>
            </a:r>
            <a:endParaRPr lang="en-IN" b="1" dirty="0">
              <a:solidFill>
                <a:schemeClr val="bg1"/>
              </a:solidFill>
            </a:endParaRPr>
          </a:p>
        </p:txBody>
      </p:sp>
      <p:sp>
        <p:nvSpPr>
          <p:cNvPr id="47" name="Rectangle 46">
            <a:extLst>
              <a:ext uri="{FF2B5EF4-FFF2-40B4-BE49-F238E27FC236}">
                <a16:creationId xmlns:a16="http://schemas.microsoft.com/office/drawing/2014/main" id="{A60FF9F7-4FDE-3D74-7E57-735DE2427531}"/>
              </a:ext>
            </a:extLst>
          </p:cNvPr>
          <p:cNvSpPr/>
          <p:nvPr/>
        </p:nvSpPr>
        <p:spPr>
          <a:xfrm>
            <a:off x="6741268" y="4872729"/>
            <a:ext cx="5126476" cy="107037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ui-sans-serif"/>
              </a:rPr>
              <a:t> A tool that analyzes factors like study habits, family support, and preparedness to predict performance.</a:t>
            </a:r>
            <a:endParaRPr lang="en-IN" b="1" dirty="0">
              <a:solidFill>
                <a:schemeClr val="bg1"/>
              </a:solidFill>
            </a:endParaRPr>
          </a:p>
        </p:txBody>
      </p:sp>
      <p:sp>
        <p:nvSpPr>
          <p:cNvPr id="48" name="Arrow: Right 47">
            <a:extLst>
              <a:ext uri="{FF2B5EF4-FFF2-40B4-BE49-F238E27FC236}">
                <a16:creationId xmlns:a16="http://schemas.microsoft.com/office/drawing/2014/main" id="{DF1235E5-94C3-BCEC-0EDD-A208C834EB90}"/>
              </a:ext>
            </a:extLst>
          </p:cNvPr>
          <p:cNvSpPr/>
          <p:nvPr/>
        </p:nvSpPr>
        <p:spPr>
          <a:xfrm>
            <a:off x="5570706" y="5182478"/>
            <a:ext cx="1157591" cy="36773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397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ppt_x"/>
                                          </p:val>
                                        </p:tav>
                                        <p:tav tm="100000">
                                          <p:val>
                                            <p:strVal val="#ppt_x"/>
                                          </p:val>
                                        </p:tav>
                                      </p:tavLst>
                                    </p:anim>
                                    <p:anim calcmode="lin" valueType="num">
                                      <p:cBhvr additive="base">
                                        <p:cTn id="2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45" grpId="0" animBg="1"/>
      <p:bldP spid="46" grpId="0" animBg="1"/>
      <p:bldP spid="47" grpId="0" animBg="1"/>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434EB6-E4DC-3772-00FE-9B4C74110E4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8144" b="14069"/>
          <a:stretch/>
        </p:blipFill>
        <p:spPr>
          <a:xfrm>
            <a:off x="0" y="0"/>
            <a:ext cx="12192000" cy="6858000"/>
          </a:xfrm>
          <a:prstGeom prst="rect">
            <a:avLst/>
          </a:prstGeom>
          <a:solidFill>
            <a:schemeClr val="tx1"/>
          </a:solidFill>
          <a:ln>
            <a:noFill/>
          </a:ln>
        </p:spPr>
      </p:pic>
      <p:sp>
        <p:nvSpPr>
          <p:cNvPr id="3" name="Oval 2">
            <a:extLst>
              <a:ext uri="{FF2B5EF4-FFF2-40B4-BE49-F238E27FC236}">
                <a16:creationId xmlns:a16="http://schemas.microsoft.com/office/drawing/2014/main" id="{D263A6ED-EA1C-6771-81ED-4BE3CCAC8C00}"/>
              </a:ext>
            </a:extLst>
          </p:cNvPr>
          <p:cNvSpPr/>
          <p:nvPr/>
        </p:nvSpPr>
        <p:spPr>
          <a:xfrm>
            <a:off x="582862" y="2224105"/>
            <a:ext cx="2407556" cy="2331968"/>
          </a:xfrm>
          <a:prstGeom prst="ellipse">
            <a:avLst/>
          </a:prstGeom>
          <a:solidFill>
            <a:schemeClr val="bg1">
              <a:lumMod val="50000"/>
              <a:lumOff val="5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endParaRPr>
          </a:p>
          <a:p>
            <a:pPr algn="ctr"/>
            <a:endParaRPr lang="en-US" sz="2400" b="1" dirty="0">
              <a:solidFill>
                <a:schemeClr val="bg1"/>
              </a:solidFill>
            </a:endParaRPr>
          </a:p>
          <a:p>
            <a:pPr algn="ctr"/>
            <a:r>
              <a:rPr lang="en-US" sz="2400" b="1" dirty="0">
                <a:solidFill>
                  <a:schemeClr val="bg1"/>
                </a:solidFill>
              </a:rPr>
              <a:t>STORY</a:t>
            </a:r>
            <a:endParaRPr lang="en-IN" sz="2400" b="1" dirty="0">
              <a:solidFill>
                <a:schemeClr val="bg1"/>
              </a:solidFill>
            </a:endParaRPr>
          </a:p>
        </p:txBody>
      </p:sp>
      <p:pic>
        <p:nvPicPr>
          <p:cNvPr id="4" name="Graphic 3" descr="Dance with solid fill">
            <a:extLst>
              <a:ext uri="{FF2B5EF4-FFF2-40B4-BE49-F238E27FC236}">
                <a16:creationId xmlns:a16="http://schemas.microsoft.com/office/drawing/2014/main" id="{D0F19C03-C65A-D240-A321-24742B1B0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1865" y="2474673"/>
            <a:ext cx="1192649" cy="1192649"/>
          </a:xfrm>
          <a:prstGeom prst="rect">
            <a:avLst/>
          </a:prstGeom>
        </p:spPr>
      </p:pic>
      <p:sp>
        <p:nvSpPr>
          <p:cNvPr id="5" name="Oval 4">
            <a:extLst>
              <a:ext uri="{FF2B5EF4-FFF2-40B4-BE49-F238E27FC236}">
                <a16:creationId xmlns:a16="http://schemas.microsoft.com/office/drawing/2014/main" id="{B5006811-97ED-D1C3-2277-67E687DF91EA}"/>
              </a:ext>
            </a:extLst>
          </p:cNvPr>
          <p:cNvSpPr/>
          <p:nvPr/>
        </p:nvSpPr>
        <p:spPr>
          <a:xfrm>
            <a:off x="3924749" y="633320"/>
            <a:ext cx="1561651" cy="1573657"/>
          </a:xfrm>
          <a:prstGeom prst="ellipse">
            <a:avLst/>
          </a:prstGeom>
          <a:solidFill>
            <a:schemeClr val="bg2">
              <a:lumMod val="25000"/>
              <a:alpha val="78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rgbClr val="ECECEC"/>
                </a:solidFill>
                <a:effectLst/>
                <a:latin typeface="ui-sans-serif"/>
              </a:rPr>
              <a:t>Actionable Insights</a:t>
            </a:r>
            <a:endParaRPr lang="en-IN" sz="1600" b="1" dirty="0"/>
          </a:p>
        </p:txBody>
      </p:sp>
      <p:cxnSp>
        <p:nvCxnSpPr>
          <p:cNvPr id="6" name="Straight Connector 5">
            <a:extLst>
              <a:ext uri="{FF2B5EF4-FFF2-40B4-BE49-F238E27FC236}">
                <a16:creationId xmlns:a16="http://schemas.microsoft.com/office/drawing/2014/main" id="{450BE0BB-BBE3-3C92-7ACE-7B0F5FF6A3E1}"/>
              </a:ext>
            </a:extLst>
          </p:cNvPr>
          <p:cNvCxnSpPr>
            <a:cxnSpLocks/>
          </p:cNvCxnSpPr>
          <p:nvPr/>
        </p:nvCxnSpPr>
        <p:spPr>
          <a:xfrm flipH="1">
            <a:off x="2713548" y="1897223"/>
            <a:ext cx="1362341" cy="7559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A58BFA2-D6C8-0788-3C9A-A29C03340728}"/>
              </a:ext>
            </a:extLst>
          </p:cNvPr>
          <p:cNvSpPr/>
          <p:nvPr/>
        </p:nvSpPr>
        <p:spPr>
          <a:xfrm>
            <a:off x="3959164" y="4535162"/>
            <a:ext cx="1561651" cy="1573657"/>
          </a:xfrm>
          <a:prstGeom prst="ellipse">
            <a:avLst/>
          </a:prstGeom>
          <a:solidFill>
            <a:schemeClr val="bg2">
              <a:lumMod val="25000"/>
              <a:alpha val="78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rgbClr val="ECECEC"/>
                </a:solidFill>
                <a:effectLst/>
                <a:latin typeface="ui-sans-serif"/>
              </a:rPr>
              <a:t>Empower</a:t>
            </a:r>
          </a:p>
          <a:p>
            <a:pPr algn="ctr"/>
            <a:r>
              <a:rPr lang="en-IN" sz="1600" b="1" i="0" dirty="0">
                <a:solidFill>
                  <a:srgbClr val="ECECEC"/>
                </a:solidFill>
                <a:effectLst/>
                <a:latin typeface="ui-sans-serif"/>
              </a:rPr>
              <a:t>-</a:t>
            </a:r>
            <a:r>
              <a:rPr lang="en-IN" sz="1600" b="1" i="0" dirty="0" err="1">
                <a:solidFill>
                  <a:srgbClr val="ECECEC"/>
                </a:solidFill>
                <a:effectLst/>
                <a:latin typeface="ui-sans-serif"/>
              </a:rPr>
              <a:t>ing</a:t>
            </a:r>
            <a:r>
              <a:rPr lang="en-IN" sz="1600" b="1" i="0" dirty="0">
                <a:solidFill>
                  <a:srgbClr val="ECECEC"/>
                </a:solidFill>
                <a:effectLst/>
                <a:latin typeface="ui-sans-serif"/>
              </a:rPr>
              <a:t> Educators</a:t>
            </a:r>
            <a:endParaRPr lang="en-IN" sz="1600" b="1" dirty="0"/>
          </a:p>
        </p:txBody>
      </p:sp>
      <p:sp>
        <p:nvSpPr>
          <p:cNvPr id="8" name="Oval 7">
            <a:extLst>
              <a:ext uri="{FF2B5EF4-FFF2-40B4-BE49-F238E27FC236}">
                <a16:creationId xmlns:a16="http://schemas.microsoft.com/office/drawing/2014/main" id="{07B47ED8-6DC9-E986-A228-FFE123CE203F}"/>
              </a:ext>
            </a:extLst>
          </p:cNvPr>
          <p:cNvSpPr/>
          <p:nvPr/>
        </p:nvSpPr>
        <p:spPr>
          <a:xfrm>
            <a:off x="4631619" y="2577694"/>
            <a:ext cx="1561651" cy="1573657"/>
          </a:xfrm>
          <a:prstGeom prst="ellipse">
            <a:avLst/>
          </a:prstGeom>
          <a:solidFill>
            <a:schemeClr val="bg2">
              <a:lumMod val="25000"/>
              <a:alpha val="78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rgbClr val="ECECEC"/>
                </a:solidFill>
                <a:effectLst/>
                <a:latin typeface="ui-sans-serif"/>
              </a:rPr>
              <a:t>Proactive Support</a:t>
            </a:r>
            <a:endParaRPr lang="en-IN" sz="1600" b="1" dirty="0"/>
          </a:p>
        </p:txBody>
      </p:sp>
      <p:cxnSp>
        <p:nvCxnSpPr>
          <p:cNvPr id="9" name="Straight Connector 8">
            <a:extLst>
              <a:ext uri="{FF2B5EF4-FFF2-40B4-BE49-F238E27FC236}">
                <a16:creationId xmlns:a16="http://schemas.microsoft.com/office/drawing/2014/main" id="{CDFEBA8A-3889-BD3F-D2C1-5067337F9987}"/>
              </a:ext>
            </a:extLst>
          </p:cNvPr>
          <p:cNvCxnSpPr>
            <a:cxnSpLocks/>
          </p:cNvCxnSpPr>
          <p:nvPr/>
        </p:nvCxnSpPr>
        <p:spPr>
          <a:xfrm flipH="1" flipV="1">
            <a:off x="2609770" y="4185402"/>
            <a:ext cx="1388295" cy="9118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161A124-0BF2-94D9-38C4-2B5527D9B5D5}"/>
              </a:ext>
            </a:extLst>
          </p:cNvPr>
          <p:cNvCxnSpPr>
            <a:cxnSpLocks/>
          </p:cNvCxnSpPr>
          <p:nvPr/>
        </p:nvCxnSpPr>
        <p:spPr>
          <a:xfrm flipH="1">
            <a:off x="3005521" y="3390089"/>
            <a:ext cx="15616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293BDD5A-01AD-5F63-8CCF-15883ABB596F}"/>
              </a:ext>
            </a:extLst>
          </p:cNvPr>
          <p:cNvSpPr/>
          <p:nvPr/>
        </p:nvSpPr>
        <p:spPr>
          <a:xfrm>
            <a:off x="6241911" y="3158549"/>
            <a:ext cx="891704" cy="36773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Right 11">
            <a:extLst>
              <a:ext uri="{FF2B5EF4-FFF2-40B4-BE49-F238E27FC236}">
                <a16:creationId xmlns:a16="http://schemas.microsoft.com/office/drawing/2014/main" id="{171E9073-9F46-DC4D-0223-FE3564970874}"/>
              </a:ext>
            </a:extLst>
          </p:cNvPr>
          <p:cNvSpPr/>
          <p:nvPr/>
        </p:nvSpPr>
        <p:spPr>
          <a:xfrm>
            <a:off x="5525312" y="1236282"/>
            <a:ext cx="1157591" cy="36773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6C474D70-3B1C-4E84-2242-30C80AFE75D6}"/>
              </a:ext>
            </a:extLst>
          </p:cNvPr>
          <p:cNvSpPr/>
          <p:nvPr/>
        </p:nvSpPr>
        <p:spPr>
          <a:xfrm>
            <a:off x="6780179" y="826851"/>
            <a:ext cx="5126476" cy="107037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 Identifies reasons for struggles and suggests solutions to help students improve.</a:t>
            </a:r>
            <a:endParaRPr lang="en-IN" b="1" dirty="0">
              <a:solidFill>
                <a:schemeClr val="bg1"/>
              </a:solidFill>
            </a:endParaRPr>
          </a:p>
        </p:txBody>
      </p:sp>
      <p:sp>
        <p:nvSpPr>
          <p:cNvPr id="14" name="Rectangle 13">
            <a:extLst>
              <a:ext uri="{FF2B5EF4-FFF2-40B4-BE49-F238E27FC236}">
                <a16:creationId xmlns:a16="http://schemas.microsoft.com/office/drawing/2014/main" id="{4330D68A-8D03-D7F3-7A94-0989083A514D}"/>
              </a:ext>
            </a:extLst>
          </p:cNvPr>
          <p:cNvSpPr/>
          <p:nvPr/>
        </p:nvSpPr>
        <p:spPr>
          <a:xfrm>
            <a:off x="7134245" y="2751840"/>
            <a:ext cx="4772410" cy="107037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ses</a:t>
            </a:r>
            <a:r>
              <a:rPr lang="en-US" b="1" dirty="0">
                <a:solidFill>
                  <a:schemeClr val="bg1"/>
                </a:solidFill>
              </a:rPr>
              <a:t> data patterns and machine learning to assist teachers in guiding students effectively.</a:t>
            </a:r>
            <a:endParaRPr lang="en-IN" b="1" dirty="0">
              <a:solidFill>
                <a:schemeClr val="bg1"/>
              </a:solidFill>
            </a:endParaRPr>
          </a:p>
        </p:txBody>
      </p:sp>
      <p:sp>
        <p:nvSpPr>
          <p:cNvPr id="15" name="Rectangle 14">
            <a:extLst>
              <a:ext uri="{FF2B5EF4-FFF2-40B4-BE49-F238E27FC236}">
                <a16:creationId xmlns:a16="http://schemas.microsoft.com/office/drawing/2014/main" id="{5D4CEFED-2AD1-BB64-3F00-2B7B46BD2349}"/>
              </a:ext>
            </a:extLst>
          </p:cNvPr>
          <p:cNvSpPr/>
          <p:nvPr/>
        </p:nvSpPr>
        <p:spPr>
          <a:xfrm>
            <a:off x="6741268" y="4872729"/>
            <a:ext cx="5126476" cy="1070372"/>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Helps make informed decisions and creates more student success stories.</a:t>
            </a:r>
            <a:endParaRPr lang="en-IN" b="1" dirty="0">
              <a:solidFill>
                <a:schemeClr val="bg1"/>
              </a:solidFill>
            </a:endParaRPr>
          </a:p>
        </p:txBody>
      </p:sp>
      <p:sp>
        <p:nvSpPr>
          <p:cNvPr id="16" name="Arrow: Right 15">
            <a:extLst>
              <a:ext uri="{FF2B5EF4-FFF2-40B4-BE49-F238E27FC236}">
                <a16:creationId xmlns:a16="http://schemas.microsoft.com/office/drawing/2014/main" id="{3D97B4ED-B6E7-9A60-3DA6-676B10097FF9}"/>
              </a:ext>
            </a:extLst>
          </p:cNvPr>
          <p:cNvSpPr/>
          <p:nvPr/>
        </p:nvSpPr>
        <p:spPr>
          <a:xfrm>
            <a:off x="5570706" y="5182478"/>
            <a:ext cx="1157591" cy="36773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5294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601843-7CCA-CFAE-6B75-7BB4145348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8144" b="14069"/>
          <a:stretch/>
        </p:blipFill>
        <p:spPr>
          <a:xfrm>
            <a:off x="0" y="0"/>
            <a:ext cx="12192000" cy="6858000"/>
          </a:xfrm>
          <a:prstGeom prst="rect">
            <a:avLst/>
          </a:prstGeom>
          <a:solidFill>
            <a:schemeClr val="tx1"/>
          </a:solidFill>
          <a:ln>
            <a:noFill/>
          </a:ln>
        </p:spPr>
      </p:pic>
      <p:cxnSp>
        <p:nvCxnSpPr>
          <p:cNvPr id="6" name="Straight Connector 5">
            <a:extLst>
              <a:ext uri="{FF2B5EF4-FFF2-40B4-BE49-F238E27FC236}">
                <a16:creationId xmlns:a16="http://schemas.microsoft.com/office/drawing/2014/main" id="{E314112D-C811-6F5F-DDBA-C78DFD81DC33}"/>
              </a:ext>
            </a:extLst>
          </p:cNvPr>
          <p:cNvCxnSpPr>
            <a:cxnSpLocks/>
          </p:cNvCxnSpPr>
          <p:nvPr/>
        </p:nvCxnSpPr>
        <p:spPr>
          <a:xfrm flipH="1">
            <a:off x="2334372" y="1617300"/>
            <a:ext cx="1624785" cy="67787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D5A8FD-2BCF-867C-5BAA-6313E1284490}"/>
              </a:ext>
            </a:extLst>
          </p:cNvPr>
          <p:cNvCxnSpPr>
            <a:cxnSpLocks/>
          </p:cNvCxnSpPr>
          <p:nvPr/>
        </p:nvCxnSpPr>
        <p:spPr>
          <a:xfrm flipH="1" flipV="1">
            <a:off x="2233186" y="4486227"/>
            <a:ext cx="1409476" cy="10099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B9F57A-8F19-779C-ACCD-468F8B52C9FD}"/>
              </a:ext>
            </a:extLst>
          </p:cNvPr>
          <p:cNvCxnSpPr>
            <a:cxnSpLocks/>
          </p:cNvCxnSpPr>
          <p:nvPr/>
        </p:nvCxnSpPr>
        <p:spPr>
          <a:xfrm flipH="1" flipV="1">
            <a:off x="3069046" y="3429000"/>
            <a:ext cx="1473771" cy="571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C849E69-4750-F1EB-D401-09D17736DEE2}"/>
              </a:ext>
            </a:extLst>
          </p:cNvPr>
          <p:cNvSpPr/>
          <p:nvPr/>
        </p:nvSpPr>
        <p:spPr>
          <a:xfrm>
            <a:off x="632713" y="2189828"/>
            <a:ext cx="2407556" cy="2331968"/>
          </a:xfrm>
          <a:prstGeom prst="ellipse">
            <a:avLst/>
          </a:prstGeom>
          <a:solidFill>
            <a:schemeClr val="bg1">
              <a:lumMod val="75000"/>
              <a:lumOff val="25000"/>
              <a:alpha val="7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solidFill>
            </a:endParaRPr>
          </a:p>
          <a:p>
            <a:pPr algn="ctr"/>
            <a:endParaRPr lang="en-US" sz="2200" b="1" dirty="0">
              <a:solidFill>
                <a:schemeClr val="tx1"/>
              </a:solidFill>
            </a:endParaRPr>
          </a:p>
          <a:p>
            <a:pPr algn="ctr"/>
            <a:r>
              <a:rPr lang="en-US" sz="2200" b="1" dirty="0">
                <a:solidFill>
                  <a:schemeClr val="tx1"/>
                </a:solidFill>
              </a:rPr>
              <a:t>HOOK</a:t>
            </a:r>
            <a:endParaRPr lang="en-IN" sz="2200" b="1" dirty="0">
              <a:solidFill>
                <a:schemeClr val="tx1"/>
              </a:solidFill>
            </a:endParaRPr>
          </a:p>
        </p:txBody>
      </p:sp>
      <p:pic>
        <p:nvPicPr>
          <p:cNvPr id="18" name="Graphic 17" descr="Newspaper with solid fill">
            <a:extLst>
              <a:ext uri="{FF2B5EF4-FFF2-40B4-BE49-F238E27FC236}">
                <a16:creationId xmlns:a16="http://schemas.microsoft.com/office/drawing/2014/main" id="{4C5B9CA9-9890-78F7-6DBD-D7337BB8E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5065" y="2683320"/>
            <a:ext cx="802851" cy="802851"/>
          </a:xfrm>
          <a:prstGeom prst="rect">
            <a:avLst/>
          </a:prstGeom>
        </p:spPr>
      </p:pic>
      <p:cxnSp>
        <p:nvCxnSpPr>
          <p:cNvPr id="28" name="Straight Connector 27">
            <a:extLst>
              <a:ext uri="{FF2B5EF4-FFF2-40B4-BE49-F238E27FC236}">
                <a16:creationId xmlns:a16="http://schemas.microsoft.com/office/drawing/2014/main" id="{4804E9B8-C190-A7F4-9A87-99FE9C1CFF56}"/>
              </a:ext>
            </a:extLst>
          </p:cNvPr>
          <p:cNvCxnSpPr>
            <a:cxnSpLocks/>
          </p:cNvCxnSpPr>
          <p:nvPr/>
        </p:nvCxnSpPr>
        <p:spPr>
          <a:xfrm flipH="1">
            <a:off x="2927334" y="2517109"/>
            <a:ext cx="1430657" cy="3639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09CACC-F7F0-05E3-79ED-3A161EC065F4}"/>
              </a:ext>
            </a:extLst>
          </p:cNvPr>
          <p:cNvCxnSpPr>
            <a:cxnSpLocks/>
          </p:cNvCxnSpPr>
          <p:nvPr/>
        </p:nvCxnSpPr>
        <p:spPr>
          <a:xfrm flipH="1" flipV="1">
            <a:off x="2750311" y="4113178"/>
            <a:ext cx="1490949" cy="4086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6F110B3-532E-C74E-3637-B37AB3EBEE86}"/>
              </a:ext>
            </a:extLst>
          </p:cNvPr>
          <p:cNvSpPr/>
          <p:nvPr/>
        </p:nvSpPr>
        <p:spPr>
          <a:xfrm>
            <a:off x="3946965" y="1514272"/>
            <a:ext cx="145914" cy="15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D0A9D7B5-A304-16B1-0810-1CBEA7DB9BD2}"/>
              </a:ext>
            </a:extLst>
          </p:cNvPr>
          <p:cNvSpPr/>
          <p:nvPr/>
        </p:nvSpPr>
        <p:spPr>
          <a:xfrm>
            <a:off x="4303322" y="2430829"/>
            <a:ext cx="145914" cy="15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385A1023-2470-BDF7-9C76-6CEBE522E47A}"/>
              </a:ext>
            </a:extLst>
          </p:cNvPr>
          <p:cNvSpPr/>
          <p:nvPr/>
        </p:nvSpPr>
        <p:spPr>
          <a:xfrm>
            <a:off x="4530625" y="3410712"/>
            <a:ext cx="145914" cy="15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B879E5BD-5AD2-B9CD-5AFF-8A511FA7CA13}"/>
              </a:ext>
            </a:extLst>
          </p:cNvPr>
          <p:cNvSpPr/>
          <p:nvPr/>
        </p:nvSpPr>
        <p:spPr>
          <a:xfrm>
            <a:off x="4168303" y="4450070"/>
            <a:ext cx="145914" cy="15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Oval 40">
            <a:extLst>
              <a:ext uri="{FF2B5EF4-FFF2-40B4-BE49-F238E27FC236}">
                <a16:creationId xmlns:a16="http://schemas.microsoft.com/office/drawing/2014/main" id="{E3526005-27D5-6029-8CCD-E2C4E86C2481}"/>
              </a:ext>
            </a:extLst>
          </p:cNvPr>
          <p:cNvSpPr/>
          <p:nvPr/>
        </p:nvSpPr>
        <p:spPr>
          <a:xfrm>
            <a:off x="3550981" y="5410281"/>
            <a:ext cx="145914" cy="15564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AB81C277-F909-6F2B-7B4E-F1521501F2FE}"/>
              </a:ext>
            </a:extLst>
          </p:cNvPr>
          <p:cNvSpPr/>
          <p:nvPr/>
        </p:nvSpPr>
        <p:spPr>
          <a:xfrm>
            <a:off x="776827" y="581675"/>
            <a:ext cx="6364659" cy="960615"/>
          </a:xfrm>
          <a:prstGeom prst="ellipse">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u="sng" dirty="0">
              <a:solidFill>
                <a:srgbClr val="FFFF00"/>
              </a:solidFill>
              <a:effectLst/>
              <a:latin typeface="ui-sans-serif"/>
            </a:endParaRPr>
          </a:p>
          <a:p>
            <a:pPr algn="ctr"/>
            <a:r>
              <a:rPr lang="en-US" b="1" i="0" u="sng" dirty="0">
                <a:solidFill>
                  <a:srgbClr val="FFFF00"/>
                </a:solidFill>
                <a:effectLst/>
                <a:latin typeface="ui-sans-serif"/>
              </a:rPr>
              <a:t>Understand Challenges:</a:t>
            </a:r>
            <a:r>
              <a:rPr lang="en-US" b="1" i="0" dirty="0">
                <a:solidFill>
                  <a:srgbClr val="FFFF00"/>
                </a:solidFill>
                <a:effectLst/>
                <a:latin typeface="ui-sans-serif"/>
              </a:rPr>
              <a:t> Finds out why students face difficulties in certain subjects.</a:t>
            </a:r>
          </a:p>
          <a:p>
            <a:pPr algn="ctr"/>
            <a:endParaRPr lang="en-IN" b="1" dirty="0">
              <a:solidFill>
                <a:srgbClr val="FFFF00"/>
              </a:solidFill>
            </a:endParaRPr>
          </a:p>
        </p:txBody>
      </p:sp>
      <p:sp>
        <p:nvSpPr>
          <p:cNvPr id="43" name="Oval 42">
            <a:extLst>
              <a:ext uri="{FF2B5EF4-FFF2-40B4-BE49-F238E27FC236}">
                <a16:creationId xmlns:a16="http://schemas.microsoft.com/office/drawing/2014/main" id="{CA29227E-98D0-F0C8-9975-B1A82C76DCC2}"/>
              </a:ext>
            </a:extLst>
          </p:cNvPr>
          <p:cNvSpPr/>
          <p:nvPr/>
        </p:nvSpPr>
        <p:spPr>
          <a:xfrm>
            <a:off x="3946965" y="1770947"/>
            <a:ext cx="6364659" cy="881098"/>
          </a:xfrm>
          <a:prstGeom prst="ellipse">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endParaRPr lang="en-US" b="1" i="0" dirty="0">
              <a:solidFill>
                <a:schemeClr val="tx2">
                  <a:lumMod val="25000"/>
                </a:schemeClr>
              </a:solidFill>
              <a:effectLst/>
              <a:latin typeface="ui-sans-serif"/>
            </a:endParaRPr>
          </a:p>
          <a:p>
            <a:pPr algn="l"/>
            <a:endParaRPr lang="en-US" b="1" dirty="0">
              <a:solidFill>
                <a:schemeClr val="tx2">
                  <a:lumMod val="25000"/>
                </a:schemeClr>
              </a:solidFill>
              <a:latin typeface="ui-sans-serif"/>
            </a:endParaRPr>
          </a:p>
          <a:p>
            <a:pPr algn="l"/>
            <a:r>
              <a:rPr lang="en-US" b="1" i="0" dirty="0">
                <a:solidFill>
                  <a:schemeClr val="tx2">
                    <a:lumMod val="25000"/>
                  </a:schemeClr>
                </a:solidFill>
                <a:effectLst/>
                <a:latin typeface="ui-sans-serif"/>
              </a:rPr>
              <a:t>   </a:t>
            </a:r>
            <a:r>
              <a:rPr lang="en-US" b="1" i="0" u="sng" dirty="0">
                <a:solidFill>
                  <a:schemeClr val="tx2">
                    <a:lumMod val="25000"/>
                  </a:schemeClr>
                </a:solidFill>
                <a:effectLst/>
                <a:latin typeface="ui-sans-serif"/>
              </a:rPr>
              <a:t>  Predict Outcomes: </a:t>
            </a:r>
            <a:r>
              <a:rPr lang="en-US" b="1" i="0" dirty="0">
                <a:solidFill>
                  <a:schemeClr val="tx2">
                    <a:lumMod val="25000"/>
                  </a:schemeClr>
                </a:solidFill>
                <a:effectLst/>
                <a:latin typeface="ui-sans-serif"/>
              </a:rPr>
              <a:t>Estimates how students                        	               will perform in the future.</a:t>
            </a:r>
          </a:p>
          <a:p>
            <a:br>
              <a:rPr lang="en-US" b="1" dirty="0">
                <a:solidFill>
                  <a:schemeClr val="tx2">
                    <a:lumMod val="25000"/>
                  </a:schemeClr>
                </a:solidFill>
              </a:rPr>
            </a:br>
            <a:endParaRPr lang="en-IN" b="1" dirty="0">
              <a:solidFill>
                <a:schemeClr val="tx2">
                  <a:lumMod val="25000"/>
                </a:schemeClr>
              </a:solidFill>
            </a:endParaRPr>
          </a:p>
        </p:txBody>
      </p:sp>
      <p:sp>
        <p:nvSpPr>
          <p:cNvPr id="44" name="Oval 43">
            <a:extLst>
              <a:ext uri="{FF2B5EF4-FFF2-40B4-BE49-F238E27FC236}">
                <a16:creationId xmlns:a16="http://schemas.microsoft.com/office/drawing/2014/main" id="{EF43290A-D4D6-98A7-F7B7-1117717954B5}"/>
              </a:ext>
            </a:extLst>
          </p:cNvPr>
          <p:cNvSpPr/>
          <p:nvPr/>
        </p:nvSpPr>
        <p:spPr>
          <a:xfrm>
            <a:off x="4676539" y="2988451"/>
            <a:ext cx="6364659" cy="881098"/>
          </a:xfrm>
          <a:prstGeom prst="ellipse">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u="sng" dirty="0">
              <a:solidFill>
                <a:schemeClr val="bg1"/>
              </a:solidFill>
              <a:effectLst/>
              <a:latin typeface="ui-sans-serif"/>
            </a:endParaRPr>
          </a:p>
          <a:p>
            <a:pPr algn="ctr"/>
            <a:r>
              <a:rPr lang="en-US" b="1" i="0" u="sng" dirty="0">
                <a:solidFill>
                  <a:schemeClr val="bg1"/>
                </a:solidFill>
                <a:effectLst/>
                <a:latin typeface="ui-sans-serif"/>
              </a:rPr>
              <a:t>Provide Solutions:</a:t>
            </a:r>
            <a:r>
              <a:rPr lang="en-US" b="1" i="0" dirty="0">
                <a:solidFill>
                  <a:schemeClr val="bg1"/>
                </a:solidFill>
                <a:effectLst/>
                <a:latin typeface="ui-sans-serif"/>
              </a:rPr>
              <a:t> Suggests ways to help students improve.</a:t>
            </a:r>
          </a:p>
          <a:p>
            <a:pPr algn="ctr"/>
            <a:endParaRPr lang="en-IN" b="1" dirty="0">
              <a:solidFill>
                <a:schemeClr val="bg1"/>
              </a:solidFill>
            </a:endParaRPr>
          </a:p>
        </p:txBody>
      </p:sp>
      <p:sp>
        <p:nvSpPr>
          <p:cNvPr id="45" name="Oval 44">
            <a:extLst>
              <a:ext uri="{FF2B5EF4-FFF2-40B4-BE49-F238E27FC236}">
                <a16:creationId xmlns:a16="http://schemas.microsoft.com/office/drawing/2014/main" id="{B8E4A942-5F53-B336-0722-50CEFA125694}"/>
              </a:ext>
            </a:extLst>
          </p:cNvPr>
          <p:cNvSpPr/>
          <p:nvPr/>
        </p:nvSpPr>
        <p:spPr>
          <a:xfrm>
            <a:off x="3696895" y="4381480"/>
            <a:ext cx="6364659" cy="881098"/>
          </a:xfrm>
          <a:prstGeom prst="ellipse">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endParaRPr lang="en-US" b="1" i="0" dirty="0">
              <a:solidFill>
                <a:schemeClr val="tx2">
                  <a:lumMod val="25000"/>
                </a:schemeClr>
              </a:solidFill>
              <a:effectLst/>
              <a:latin typeface="ui-sans-serif"/>
            </a:endParaRPr>
          </a:p>
          <a:p>
            <a:pPr algn="l">
              <a:buFont typeface="Arial" panose="020B0604020202020204" pitchFamily="34" charset="0"/>
              <a:buChar char="•"/>
            </a:pPr>
            <a:endParaRPr lang="en-US" b="1" u="sng" dirty="0">
              <a:solidFill>
                <a:schemeClr val="tx2">
                  <a:lumMod val="25000"/>
                </a:schemeClr>
              </a:solidFill>
              <a:latin typeface="ui-sans-serif"/>
            </a:endParaRPr>
          </a:p>
          <a:p>
            <a:pPr algn="l"/>
            <a:r>
              <a:rPr lang="en-US" b="1" i="0" u="sng" dirty="0">
                <a:solidFill>
                  <a:schemeClr val="tx2">
                    <a:lumMod val="25000"/>
                  </a:schemeClr>
                </a:solidFill>
                <a:effectLst/>
                <a:latin typeface="ui-sans-serif"/>
              </a:rPr>
              <a:t>                Support Educators</a:t>
            </a:r>
            <a:r>
              <a:rPr lang="en-US" b="0" i="0" u="sng" dirty="0">
                <a:solidFill>
                  <a:schemeClr val="tx2">
                    <a:lumMod val="25000"/>
                  </a:schemeClr>
                </a:solidFill>
                <a:effectLst/>
                <a:latin typeface="ui-sans-serif"/>
              </a:rPr>
              <a:t>: </a:t>
            </a:r>
            <a:r>
              <a:rPr lang="en-US" b="0" i="0" dirty="0">
                <a:solidFill>
                  <a:schemeClr val="tx2">
                    <a:lumMod val="25000"/>
                  </a:schemeClr>
                </a:solidFill>
                <a:effectLst/>
                <a:latin typeface="ui-sans-serif"/>
              </a:rPr>
              <a:t>Turns data into 		    useful insights for teachers.</a:t>
            </a:r>
          </a:p>
          <a:p>
            <a:br>
              <a:rPr lang="en-US" dirty="0">
                <a:solidFill>
                  <a:schemeClr val="tx2">
                    <a:lumMod val="25000"/>
                  </a:schemeClr>
                </a:solidFill>
              </a:rPr>
            </a:br>
            <a:endParaRPr lang="en-IN" dirty="0">
              <a:solidFill>
                <a:schemeClr val="tx2">
                  <a:lumMod val="25000"/>
                </a:schemeClr>
              </a:solidFill>
            </a:endParaRPr>
          </a:p>
        </p:txBody>
      </p:sp>
      <p:sp>
        <p:nvSpPr>
          <p:cNvPr id="46" name="Oval 45">
            <a:extLst>
              <a:ext uri="{FF2B5EF4-FFF2-40B4-BE49-F238E27FC236}">
                <a16:creationId xmlns:a16="http://schemas.microsoft.com/office/drawing/2014/main" id="{EBEAC16C-77D3-BB80-D3BD-29D8ACBA7DD9}"/>
              </a:ext>
            </a:extLst>
          </p:cNvPr>
          <p:cNvSpPr/>
          <p:nvPr/>
        </p:nvSpPr>
        <p:spPr>
          <a:xfrm>
            <a:off x="776827" y="5553434"/>
            <a:ext cx="6364659" cy="787712"/>
          </a:xfrm>
          <a:prstGeom prst="ellipse">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u="sng" dirty="0">
                <a:solidFill>
                  <a:srgbClr val="FFFF00"/>
                </a:solidFill>
                <a:effectLst/>
                <a:latin typeface="ui-sans-serif"/>
              </a:rPr>
              <a:t>Early Intervention</a:t>
            </a:r>
            <a:r>
              <a:rPr lang="en-US" b="0" i="0" u="sng" dirty="0">
                <a:solidFill>
                  <a:srgbClr val="FFFF00"/>
                </a:solidFill>
                <a:effectLst/>
                <a:latin typeface="ui-sans-serif"/>
              </a:rPr>
              <a:t>:</a:t>
            </a:r>
            <a:r>
              <a:rPr lang="en-US" b="0" i="0" dirty="0">
                <a:solidFill>
                  <a:srgbClr val="FFFF00"/>
                </a:solidFill>
                <a:effectLst/>
                <a:latin typeface="ui-sans-serif"/>
              </a:rPr>
              <a:t> Identifies problems early to prevent students from falling behind</a:t>
            </a:r>
            <a:endParaRPr lang="en-IN" dirty="0">
              <a:solidFill>
                <a:srgbClr val="FFFF00"/>
              </a:solidFill>
            </a:endParaRPr>
          </a:p>
        </p:txBody>
      </p:sp>
    </p:spTree>
    <p:extLst>
      <p:ext uri="{BB962C8B-B14F-4D97-AF65-F5344CB8AC3E}">
        <p14:creationId xmlns:p14="http://schemas.microsoft.com/office/powerpoint/2010/main" val="2180454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BC8C0DF-F3FD-1843-0739-5D70047847A4}"/>
              </a:ext>
            </a:extLst>
          </p:cNvPr>
          <p:cNvSpPr/>
          <p:nvPr/>
        </p:nvSpPr>
        <p:spPr>
          <a:xfrm>
            <a:off x="1289191" y="1807951"/>
            <a:ext cx="2669966" cy="2579223"/>
          </a:xfrm>
          <a:prstGeom prst="ellipse">
            <a:avLst/>
          </a:prstGeom>
          <a:solidFill>
            <a:schemeClr val="bg2">
              <a:lumMod val="25000"/>
              <a:alpha val="78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p>
          <a:p>
            <a:pPr algn="ctr"/>
            <a:endParaRPr lang="en-US" sz="2200" b="1" dirty="0"/>
          </a:p>
          <a:p>
            <a:pPr algn="ctr"/>
            <a:r>
              <a:rPr lang="en-US" sz="2200" b="1" dirty="0"/>
              <a:t>OBJECTIVE</a:t>
            </a:r>
            <a:endParaRPr lang="en-IN" sz="2200" b="1" dirty="0"/>
          </a:p>
        </p:txBody>
      </p:sp>
      <p:pic>
        <p:nvPicPr>
          <p:cNvPr id="3" name="Graphic 2" descr="Target with solid fill">
            <a:extLst>
              <a:ext uri="{FF2B5EF4-FFF2-40B4-BE49-F238E27FC236}">
                <a16:creationId xmlns:a16="http://schemas.microsoft.com/office/drawing/2014/main" id="{FBDD32DA-7EF5-A43C-95A6-02C96CC50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1846" y="2296650"/>
            <a:ext cx="847608" cy="847608"/>
          </a:xfrm>
          <a:prstGeom prst="rect">
            <a:avLst/>
          </a:prstGeom>
        </p:spPr>
      </p:pic>
      <p:sp>
        <p:nvSpPr>
          <p:cNvPr id="4" name="Rectangle: Rounded Corners 3">
            <a:extLst>
              <a:ext uri="{FF2B5EF4-FFF2-40B4-BE49-F238E27FC236}">
                <a16:creationId xmlns:a16="http://schemas.microsoft.com/office/drawing/2014/main" id="{07B17FD9-EB5B-0CC8-AB33-A886E9075318}"/>
              </a:ext>
            </a:extLst>
          </p:cNvPr>
          <p:cNvSpPr/>
          <p:nvPr/>
        </p:nvSpPr>
        <p:spPr>
          <a:xfrm>
            <a:off x="5029200" y="1585609"/>
            <a:ext cx="5873609" cy="3278221"/>
          </a:xfrm>
          <a:prstGeom prst="roundRect">
            <a:avLst/>
          </a:prstGeom>
          <a:solidFill>
            <a:schemeClr val="tx2">
              <a:lumMod val="5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0" dirty="0">
                <a:solidFill>
                  <a:srgbClr val="ECECEC"/>
                </a:solidFill>
                <a:effectLst/>
                <a:latin typeface="ui-sans-serif"/>
              </a:rPr>
              <a:t>Objective:</a:t>
            </a:r>
            <a:br>
              <a:rPr lang="en-US" sz="2000" b="1" dirty="0"/>
            </a:br>
            <a:r>
              <a:rPr lang="en-US" sz="2000" b="1" i="0" dirty="0">
                <a:solidFill>
                  <a:srgbClr val="ECECEC"/>
                </a:solidFill>
                <a:effectLst/>
                <a:latin typeface="ui-sans-serif"/>
              </a:rPr>
              <a:t>To develop a predictive model using machine learning algorithms to forecast students' math scores based on demographic and preparation factors, enabling educators to identify key predictors and provide targeted support for improved academic outcomes.</a:t>
            </a:r>
            <a:endParaRPr lang="en-IN" sz="2000" b="1" dirty="0"/>
          </a:p>
        </p:txBody>
      </p:sp>
      <p:cxnSp>
        <p:nvCxnSpPr>
          <p:cNvPr id="7" name="Straight Connector 6">
            <a:extLst>
              <a:ext uri="{FF2B5EF4-FFF2-40B4-BE49-F238E27FC236}">
                <a16:creationId xmlns:a16="http://schemas.microsoft.com/office/drawing/2014/main" id="{ED7624C5-BF8D-CFD1-0AA8-78B24E4D0458}"/>
              </a:ext>
            </a:extLst>
          </p:cNvPr>
          <p:cNvCxnSpPr>
            <a:cxnSpLocks/>
          </p:cNvCxnSpPr>
          <p:nvPr/>
        </p:nvCxnSpPr>
        <p:spPr>
          <a:xfrm flipH="1">
            <a:off x="3978613" y="2568102"/>
            <a:ext cx="1070043" cy="316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5363B-622B-552D-48E0-062A7EB2E362}"/>
              </a:ext>
            </a:extLst>
          </p:cNvPr>
          <p:cNvCxnSpPr>
            <a:cxnSpLocks/>
          </p:cNvCxnSpPr>
          <p:nvPr/>
        </p:nvCxnSpPr>
        <p:spPr>
          <a:xfrm flipH="1" flipV="1">
            <a:off x="3906951" y="3390089"/>
            <a:ext cx="1141705" cy="316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740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55C1514-2D5C-DBD4-9CEF-4CD1610C5CFF}"/>
              </a:ext>
            </a:extLst>
          </p:cNvPr>
          <p:cNvSpPr/>
          <p:nvPr/>
        </p:nvSpPr>
        <p:spPr>
          <a:xfrm>
            <a:off x="5029200" y="1585609"/>
            <a:ext cx="5873609" cy="3278221"/>
          </a:xfrm>
          <a:prstGeom prst="roundRect">
            <a:avLst/>
          </a:prstGeom>
          <a:solidFill>
            <a:schemeClr val="accent5">
              <a:lumMod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2000" b="1" i="0" dirty="0">
                <a:solidFill>
                  <a:srgbClr val="ECECEC"/>
                </a:solidFill>
                <a:effectLst/>
                <a:latin typeface="ui-sans-serif"/>
              </a:rPr>
              <a:t>Introduction:</a:t>
            </a:r>
            <a:br>
              <a:rPr lang="en-IN" sz="2000" b="1" i="0" dirty="0">
                <a:solidFill>
                  <a:srgbClr val="ECECEC"/>
                </a:solidFill>
                <a:effectLst/>
                <a:latin typeface="ui-sans-serif"/>
              </a:rPr>
            </a:br>
            <a:r>
              <a:rPr lang="en-US" sz="2000" b="1" i="0" dirty="0">
                <a:solidFill>
                  <a:srgbClr val="ECECEC"/>
                </a:solidFill>
                <a:effectLst/>
                <a:latin typeface="ui-sans-serif"/>
              </a:rPr>
              <a:t>This project uses machine learning to predict students' math scores based on factors like background and preparation. By analyzing the "Student Performance" dataset, we aim to identify key predictors and provide insights to help educators support students effectively.</a:t>
            </a:r>
            <a:endParaRPr lang="en-IN" sz="2000" b="1" dirty="0"/>
          </a:p>
        </p:txBody>
      </p:sp>
      <p:cxnSp>
        <p:nvCxnSpPr>
          <p:cNvPr id="5" name="Straight Connector 4">
            <a:extLst>
              <a:ext uri="{FF2B5EF4-FFF2-40B4-BE49-F238E27FC236}">
                <a16:creationId xmlns:a16="http://schemas.microsoft.com/office/drawing/2014/main" id="{50C613B9-2E5B-4088-6A5B-76BAFB395351}"/>
              </a:ext>
            </a:extLst>
          </p:cNvPr>
          <p:cNvCxnSpPr>
            <a:cxnSpLocks/>
          </p:cNvCxnSpPr>
          <p:nvPr/>
        </p:nvCxnSpPr>
        <p:spPr>
          <a:xfrm flipH="1">
            <a:off x="3978613" y="2568102"/>
            <a:ext cx="1070043" cy="316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7289A5C-B8BB-ACDC-4C2D-F5C51100E3CC}"/>
              </a:ext>
            </a:extLst>
          </p:cNvPr>
          <p:cNvCxnSpPr>
            <a:cxnSpLocks/>
          </p:cNvCxnSpPr>
          <p:nvPr/>
        </p:nvCxnSpPr>
        <p:spPr>
          <a:xfrm flipH="1" flipV="1">
            <a:off x="3906951" y="3390089"/>
            <a:ext cx="1141705" cy="316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32426B1-3363-47DB-813C-654EEB40CD54}"/>
              </a:ext>
            </a:extLst>
          </p:cNvPr>
          <p:cNvSpPr/>
          <p:nvPr/>
        </p:nvSpPr>
        <p:spPr>
          <a:xfrm>
            <a:off x="1073767" y="1739525"/>
            <a:ext cx="2880360" cy="2854036"/>
          </a:xfrm>
          <a:prstGeom prst="ellipse">
            <a:avLst/>
          </a:prstGeom>
          <a:solidFill>
            <a:schemeClr val="accent1">
              <a:alpha val="7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solidFill>
            </a:endParaRPr>
          </a:p>
          <a:p>
            <a:pPr algn="ctr"/>
            <a:endParaRPr lang="en-US" sz="2200" b="1" dirty="0">
              <a:solidFill>
                <a:schemeClr val="tx1"/>
              </a:solidFill>
            </a:endParaRPr>
          </a:p>
          <a:p>
            <a:pPr algn="ctr"/>
            <a:r>
              <a:rPr lang="en-US" sz="2200" b="1" dirty="0">
                <a:solidFill>
                  <a:schemeClr val="tx1"/>
                </a:solidFill>
              </a:rPr>
              <a:t>INTRODUCTION</a:t>
            </a:r>
            <a:endParaRPr lang="en-IN" sz="2200" b="1" dirty="0">
              <a:solidFill>
                <a:schemeClr val="tx1"/>
              </a:solidFill>
            </a:endParaRPr>
          </a:p>
        </p:txBody>
      </p:sp>
      <p:pic>
        <p:nvPicPr>
          <p:cNvPr id="8" name="Graphic 7" descr="Confused person with solid fill">
            <a:extLst>
              <a:ext uri="{FF2B5EF4-FFF2-40B4-BE49-F238E27FC236}">
                <a16:creationId xmlns:a16="http://schemas.microsoft.com/office/drawing/2014/main" id="{650E624B-35E4-C78C-6AB6-F3732FB01B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8001" y="2054376"/>
            <a:ext cx="1229809" cy="1229809"/>
          </a:xfrm>
          <a:prstGeom prst="rect">
            <a:avLst/>
          </a:prstGeom>
        </p:spPr>
      </p:pic>
    </p:spTree>
    <p:extLst>
      <p:ext uri="{BB962C8B-B14F-4D97-AF65-F5344CB8AC3E}">
        <p14:creationId xmlns:p14="http://schemas.microsoft.com/office/powerpoint/2010/main" val="351020764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1766</TotalTime>
  <Words>498</Words>
  <Application>Microsoft Office PowerPoint</Application>
  <PresentationFormat>Widescreen</PresentationFormat>
  <Paragraphs>105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Aharoni</vt:lpstr>
      <vt:lpstr>Arial</vt:lpstr>
      <vt:lpstr>Calibri</vt:lpstr>
      <vt:lpstr>Calibri Light</vt:lpstr>
      <vt:lpstr>ui-sans-serif</vt:lpstr>
      <vt:lpstr>Wingdings</vt:lpstr>
      <vt:lpstr>Office Theme</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SATISH NAGAR</dc:creator>
  <cp:lastModifiedBy>SATISH NAGAR</cp:lastModifiedBy>
  <cp:revision>4</cp:revision>
  <dcterms:created xsi:type="dcterms:W3CDTF">2024-11-27T20:42:35Z</dcterms:created>
  <dcterms:modified xsi:type="dcterms:W3CDTF">2024-12-01T23:14:44Z</dcterms:modified>
</cp:coreProperties>
</file>